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68" r:id="rId2"/>
    <p:sldId id="269" r:id="rId3"/>
    <p:sldId id="270" r:id="rId4"/>
    <p:sldId id="271" r:id="rId5"/>
    <p:sldId id="275" r:id="rId6"/>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6501" autoAdjust="0"/>
    <p:restoredTop sz="94660"/>
  </p:normalViewPr>
  <p:slideViewPr>
    <p:cSldViewPr snapToGrid="0">
      <p:cViewPr varScale="1">
        <p:scale>
          <a:sx n="60" d="100"/>
          <a:sy n="60" d="100"/>
        </p:scale>
        <p:origin x="3048"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247" cy="498328"/>
          </a:xfrm>
          <a:prstGeom prst="rect">
            <a:avLst/>
          </a:prstGeom>
        </p:spPr>
        <p:txBody>
          <a:bodyPr vert="horz" lIns="92108" tIns="46054" rIns="92108" bIns="4605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826" y="0"/>
            <a:ext cx="2946246" cy="498328"/>
          </a:xfrm>
          <a:prstGeom prst="rect">
            <a:avLst/>
          </a:prstGeom>
        </p:spPr>
        <p:txBody>
          <a:bodyPr vert="horz" lIns="92108" tIns="46054" rIns="92108" bIns="46054" rtlCol="0"/>
          <a:lstStyle>
            <a:lvl1pPr algn="r">
              <a:defRPr sz="1200"/>
            </a:lvl1pPr>
          </a:lstStyle>
          <a:p>
            <a:fld id="{4A15B2C2-C2E8-443C-8BCD-D41CAE0ED780}" type="datetimeFigureOut">
              <a:rPr kumimoji="1" lang="ja-JP" altLang="en-US" smtClean="0"/>
              <a:t>2021/9/5</a:t>
            </a:fld>
            <a:endParaRPr kumimoji="1" lang="ja-JP" altLang="en-US"/>
          </a:p>
        </p:txBody>
      </p:sp>
      <p:sp>
        <p:nvSpPr>
          <p:cNvPr id="4" name="スライド イメージ プレースホルダー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2108" tIns="46054" rIns="92108" bIns="46054" rtlCol="0" anchor="ctr"/>
          <a:lstStyle/>
          <a:p>
            <a:endParaRPr lang="ja-JP" altLang="en-US"/>
          </a:p>
        </p:txBody>
      </p:sp>
      <p:sp>
        <p:nvSpPr>
          <p:cNvPr id="5" name="ノート プレースホルダー 4"/>
          <p:cNvSpPr>
            <a:spLocks noGrp="1"/>
          </p:cNvSpPr>
          <p:nvPr>
            <p:ph type="body" sz="quarter" idx="3"/>
          </p:nvPr>
        </p:nvSpPr>
        <p:spPr>
          <a:xfrm>
            <a:off x="679288" y="4777245"/>
            <a:ext cx="5439101" cy="3908363"/>
          </a:xfrm>
          <a:prstGeom prst="rect">
            <a:avLst/>
          </a:prstGeom>
        </p:spPr>
        <p:txBody>
          <a:bodyPr vert="horz" lIns="92108" tIns="46054" rIns="92108" bIns="4605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310"/>
            <a:ext cx="2946247" cy="498328"/>
          </a:xfrm>
          <a:prstGeom prst="rect">
            <a:avLst/>
          </a:prstGeom>
        </p:spPr>
        <p:txBody>
          <a:bodyPr vert="horz" lIns="92108" tIns="46054" rIns="92108" bIns="4605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826" y="9428310"/>
            <a:ext cx="2946246" cy="498328"/>
          </a:xfrm>
          <a:prstGeom prst="rect">
            <a:avLst/>
          </a:prstGeom>
        </p:spPr>
        <p:txBody>
          <a:bodyPr vert="horz" lIns="92108" tIns="46054" rIns="92108" bIns="46054"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2021/9/5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2021/9/5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2021/9/5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2021/9/5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１</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催物の</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情報</a:t>
              </a:r>
            </a:p>
          </p:txBody>
        </p:sp>
        <p:sp>
          <p:nvSpPr>
            <p:cNvPr id="21" name="テキスト ボックス 20"/>
            <p:cNvSpPr txBox="1"/>
            <p:nvPr/>
          </p:nvSpPr>
          <p:spPr>
            <a:xfrm>
              <a:off x="1141466" y="1461235"/>
              <a:ext cx="5617474" cy="584775"/>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本項目では、チェックリストを記入する前に、催物の情報をご登録ください。</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4" y="97956"/>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感染防止対策チェックリスト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054337" y="534567"/>
            <a:ext cx="4656416" cy="1562"/>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124955" y="1954899"/>
            <a:ext cx="6608092" cy="790179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23" name="グループ化 22"/>
          <p:cNvGrpSpPr/>
          <p:nvPr/>
        </p:nvGrpSpPr>
        <p:grpSpPr>
          <a:xfrm>
            <a:off x="205683" y="2009675"/>
            <a:ext cx="6821608" cy="900558"/>
            <a:chOff x="205683" y="2009675"/>
            <a:chExt cx="6821608" cy="900558"/>
          </a:xfrm>
        </p:grpSpPr>
        <p:grpSp>
          <p:nvGrpSpPr>
            <p:cNvPr id="6" name="グループ化 5"/>
            <p:cNvGrpSpPr/>
            <p:nvPr/>
          </p:nvGrpSpPr>
          <p:grpSpPr>
            <a:xfrm>
              <a:off x="205683" y="2009675"/>
              <a:ext cx="6821608" cy="895814"/>
              <a:chOff x="205684" y="2047412"/>
              <a:chExt cx="6821608" cy="1014964"/>
            </a:xfrm>
          </p:grpSpPr>
          <p:sp>
            <p:nvSpPr>
              <p:cNvPr id="83" name="角丸四角形 82"/>
              <p:cNvSpPr/>
              <p:nvPr/>
            </p:nvSpPr>
            <p:spPr>
              <a:xfrm>
                <a:off x="205684" y="2047412"/>
                <a:ext cx="1355488" cy="1014964"/>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開催日時</a:t>
                </a:r>
              </a:p>
            </p:txBody>
          </p:sp>
          <p:sp>
            <p:nvSpPr>
              <p:cNvPr id="85" name="角丸四角形 84"/>
              <p:cNvSpPr/>
              <p:nvPr/>
            </p:nvSpPr>
            <p:spPr>
              <a:xfrm>
                <a:off x="1686504" y="2050398"/>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 name="グループ化 4"/>
              <p:cNvGrpSpPr/>
              <p:nvPr/>
            </p:nvGrpSpPr>
            <p:grpSpPr>
              <a:xfrm>
                <a:off x="1605772" y="2212015"/>
                <a:ext cx="5421520" cy="348714"/>
                <a:chOff x="1605772" y="2178562"/>
                <a:chExt cx="5421520" cy="348714"/>
              </a:xfrm>
            </p:grpSpPr>
            <p:sp>
              <p:nvSpPr>
                <p:cNvPr id="86" name="テキスト ボックス 85"/>
                <p:cNvSpPr txBox="1"/>
                <p:nvPr/>
              </p:nvSpPr>
              <p:spPr>
                <a:xfrm>
                  <a:off x="1605772" y="2178562"/>
                  <a:ext cx="811601" cy="29751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令和</a:t>
                  </a:r>
                  <a:endParaRPr kumimoji="1" lang="en-US" altLang="ja-JP" sz="1600" b="1" dirty="0">
                    <a:latin typeface="メイリオ" panose="020B0604030504040204" pitchFamily="50" charset="-128"/>
                    <a:ea typeface="メイリオ" panose="020B0604030504040204" pitchFamily="50" charset="-128"/>
                  </a:endParaRPr>
                </a:p>
              </p:txBody>
            </p:sp>
            <p:sp>
              <p:nvSpPr>
                <p:cNvPr id="87" name="テキスト ボックス 86"/>
                <p:cNvSpPr txBox="1"/>
                <p:nvPr/>
              </p:nvSpPr>
              <p:spPr>
                <a:xfrm>
                  <a:off x="2205905" y="2178562"/>
                  <a:ext cx="811601" cy="348714"/>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3</a:t>
                  </a:r>
                  <a:r>
                    <a:rPr kumimoji="1" lang="ja-JP" altLang="en-US" sz="1600" b="1" dirty="0">
                      <a:latin typeface="メイリオ" panose="020B0604030504040204" pitchFamily="50" charset="-128"/>
                      <a:ea typeface="メイリオ" panose="020B0604030504040204" pitchFamily="50" charset="-128"/>
                    </a:rPr>
                    <a:t>年</a:t>
                  </a:r>
                  <a:endParaRPr kumimoji="1" lang="en-US" altLang="ja-JP" sz="1600" b="1" dirty="0">
                    <a:latin typeface="メイリオ" panose="020B0604030504040204" pitchFamily="50" charset="-128"/>
                    <a:ea typeface="メイリオ" panose="020B0604030504040204" pitchFamily="50" charset="-128"/>
                  </a:endParaRPr>
                </a:p>
              </p:txBody>
            </p:sp>
            <p:sp>
              <p:nvSpPr>
                <p:cNvPr id="88" name="テキスト ボックス 87"/>
                <p:cNvSpPr txBox="1"/>
                <p:nvPr/>
              </p:nvSpPr>
              <p:spPr>
                <a:xfrm>
                  <a:off x="2826317" y="2178562"/>
                  <a:ext cx="811601" cy="348714"/>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12</a:t>
                  </a:r>
                  <a:r>
                    <a:rPr kumimoji="1" lang="ja-JP" altLang="en-US" sz="1600" b="1" dirty="0">
                      <a:latin typeface="メイリオ" panose="020B0604030504040204" pitchFamily="50" charset="-128"/>
                      <a:ea typeface="メイリオ" panose="020B0604030504040204" pitchFamily="50" charset="-128"/>
                    </a:rPr>
                    <a:t>月</a:t>
                  </a:r>
                  <a:endParaRPr kumimoji="1" lang="en-US" altLang="ja-JP" sz="1600" b="1" dirty="0">
                    <a:latin typeface="メイリオ" panose="020B0604030504040204" pitchFamily="50" charset="-128"/>
                    <a:ea typeface="メイリオ" panose="020B0604030504040204" pitchFamily="50" charset="-128"/>
                  </a:endParaRPr>
                </a:p>
              </p:txBody>
            </p:sp>
            <p:sp>
              <p:nvSpPr>
                <p:cNvPr id="89" name="テキスト ボックス 88"/>
                <p:cNvSpPr txBox="1"/>
                <p:nvPr/>
              </p:nvSpPr>
              <p:spPr>
                <a:xfrm>
                  <a:off x="3361541" y="2178562"/>
                  <a:ext cx="811601" cy="348714"/>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22</a:t>
                  </a:r>
                  <a:r>
                    <a:rPr kumimoji="1" lang="ja-JP" altLang="en-US" sz="1600" b="1" dirty="0">
                      <a:latin typeface="メイリオ" panose="020B0604030504040204" pitchFamily="50" charset="-128"/>
                      <a:ea typeface="メイリオ" panose="020B0604030504040204" pitchFamily="50" charset="-128"/>
                    </a:rPr>
                    <a:t>日</a:t>
                  </a:r>
                  <a:endParaRPr kumimoji="1" lang="en-US" altLang="ja-JP" sz="1600" b="1" dirty="0">
                    <a:latin typeface="メイリオ" panose="020B0604030504040204" pitchFamily="50" charset="-128"/>
                    <a:ea typeface="メイリオ" panose="020B0604030504040204" pitchFamily="50" charset="-128"/>
                  </a:endParaRPr>
                </a:p>
              </p:txBody>
            </p:sp>
            <p:sp>
              <p:nvSpPr>
                <p:cNvPr id="90" name="テキスト ボックス 89"/>
                <p:cNvSpPr txBox="1"/>
                <p:nvPr/>
              </p:nvSpPr>
              <p:spPr>
                <a:xfrm>
                  <a:off x="3896765" y="2178562"/>
                  <a:ext cx="811601" cy="348714"/>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8</a:t>
                  </a: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sp>
              <p:nvSpPr>
                <p:cNvPr id="91" name="テキスト ボックス 90"/>
                <p:cNvSpPr txBox="1"/>
                <p:nvPr/>
              </p:nvSpPr>
              <p:spPr>
                <a:xfrm>
                  <a:off x="4431989" y="2178562"/>
                  <a:ext cx="1204792" cy="29751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分　～　</a:t>
                  </a:r>
                  <a:endParaRPr kumimoji="1" lang="en-US" altLang="ja-JP" sz="1600" b="1" dirty="0">
                    <a:latin typeface="メイリオ" panose="020B0604030504040204" pitchFamily="50" charset="-128"/>
                    <a:ea typeface="メイリオ" panose="020B0604030504040204" pitchFamily="50" charset="-128"/>
                  </a:endParaRPr>
                </a:p>
              </p:txBody>
            </p:sp>
            <p:sp>
              <p:nvSpPr>
                <p:cNvPr id="93" name="テキスト ボックス 92"/>
                <p:cNvSpPr txBox="1"/>
                <p:nvPr/>
              </p:nvSpPr>
              <p:spPr>
                <a:xfrm>
                  <a:off x="5822500" y="2178562"/>
                  <a:ext cx="1204792"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分</a:t>
                  </a:r>
                  <a:endParaRPr kumimoji="1" lang="en-US" altLang="ja-JP" sz="1600" b="1" dirty="0">
                    <a:latin typeface="メイリオ" panose="020B0604030504040204" pitchFamily="50" charset="-128"/>
                    <a:ea typeface="メイリオ" panose="020B0604030504040204" pitchFamily="50" charset="-128"/>
                  </a:endParaRPr>
                </a:p>
              </p:txBody>
            </p:sp>
            <p:sp>
              <p:nvSpPr>
                <p:cNvPr id="100" name="テキスト ボックス 99"/>
                <p:cNvSpPr txBox="1"/>
                <p:nvPr/>
              </p:nvSpPr>
              <p:spPr>
                <a:xfrm>
                  <a:off x="5471515" y="2178562"/>
                  <a:ext cx="811601" cy="348714"/>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18</a:t>
                  </a: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grpSp>
        </p:grpSp>
        <p:grpSp>
          <p:nvGrpSpPr>
            <p:cNvPr id="7" name="グループ化 6"/>
            <p:cNvGrpSpPr/>
            <p:nvPr/>
          </p:nvGrpSpPr>
          <p:grpSpPr>
            <a:xfrm>
              <a:off x="1678208" y="2555500"/>
              <a:ext cx="4985518" cy="354733"/>
              <a:chOff x="1678208" y="2693998"/>
              <a:chExt cx="4985518" cy="382477"/>
            </a:xfrm>
          </p:grpSpPr>
          <p:sp>
            <p:nvSpPr>
              <p:cNvPr id="102" name="角丸四角形 101"/>
              <p:cNvSpPr/>
              <p:nvPr/>
            </p:nvSpPr>
            <p:spPr>
              <a:xfrm>
                <a:off x="1678208" y="2693998"/>
                <a:ext cx="4985518" cy="382477"/>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03" name="テキスト ボックス 102"/>
              <p:cNvSpPr txBox="1"/>
              <p:nvPr/>
            </p:nvSpPr>
            <p:spPr>
              <a:xfrm>
                <a:off x="1731106" y="2746310"/>
                <a:ext cx="4932619"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複数回開催の場合　→　別途、開催する日時の一覧をご提出ください。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8" name="グループ化 7"/>
          <p:cNvGrpSpPr/>
          <p:nvPr/>
        </p:nvGrpSpPr>
        <p:grpSpPr>
          <a:xfrm>
            <a:off x="205683" y="2960729"/>
            <a:ext cx="6458043" cy="511493"/>
            <a:chOff x="185556" y="3407743"/>
            <a:chExt cx="6458043" cy="579527"/>
          </a:xfrm>
        </p:grpSpPr>
        <p:sp>
          <p:nvSpPr>
            <p:cNvPr id="105" name="角丸四角形 104"/>
            <p:cNvSpPr/>
            <p:nvPr/>
          </p:nvSpPr>
          <p:spPr>
            <a:xfrm>
              <a:off x="185556" y="3407743"/>
              <a:ext cx="1355487" cy="579527"/>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イベント名</a:t>
              </a:r>
            </a:p>
          </p:txBody>
        </p:sp>
        <p:sp>
          <p:nvSpPr>
            <p:cNvPr id="107" name="角丸四角形 106"/>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dirty="0">
                  <a:solidFill>
                    <a:schemeClr val="tx1"/>
                  </a:solidFill>
                </a:rPr>
                <a:t>第５３回全国高等学校選抜ホッケー大会</a:t>
              </a:r>
            </a:p>
          </p:txBody>
        </p:sp>
      </p:grpSp>
      <p:grpSp>
        <p:nvGrpSpPr>
          <p:cNvPr id="111" name="グループ化 110"/>
          <p:cNvGrpSpPr/>
          <p:nvPr/>
        </p:nvGrpSpPr>
        <p:grpSpPr>
          <a:xfrm>
            <a:off x="205683" y="3512941"/>
            <a:ext cx="6484491" cy="521275"/>
            <a:chOff x="185556" y="3396657"/>
            <a:chExt cx="6484491" cy="590609"/>
          </a:xfrm>
        </p:grpSpPr>
        <p:sp>
          <p:nvSpPr>
            <p:cNvPr id="112" name="角丸四角形 11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開催場所</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（住所）</a:t>
              </a:r>
            </a:p>
          </p:txBody>
        </p:sp>
        <p:sp>
          <p:nvSpPr>
            <p:cNvPr id="113" name="角丸四角形 112"/>
            <p:cNvSpPr/>
            <p:nvPr/>
          </p:nvSpPr>
          <p:spPr>
            <a:xfrm>
              <a:off x="1684529" y="3396657"/>
              <a:ext cx="4985518" cy="576541"/>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dirty="0">
                  <a:solidFill>
                    <a:schemeClr val="tx1"/>
                  </a:solidFill>
                </a:rPr>
                <a:t>川崎重工ホッケースタジアム、岐阜総合学園高等学校</a:t>
              </a:r>
            </a:p>
          </p:txBody>
        </p:sp>
      </p:grpSp>
      <p:grpSp>
        <p:nvGrpSpPr>
          <p:cNvPr id="16" name="グループ化 15"/>
          <p:cNvGrpSpPr/>
          <p:nvPr/>
        </p:nvGrpSpPr>
        <p:grpSpPr>
          <a:xfrm>
            <a:off x="205683" y="4084713"/>
            <a:ext cx="6458043" cy="511493"/>
            <a:chOff x="205683" y="4090660"/>
            <a:chExt cx="6458043" cy="511493"/>
          </a:xfrm>
        </p:grpSpPr>
        <p:sp>
          <p:nvSpPr>
            <p:cNvPr id="115" name="角丸四角形 114"/>
            <p:cNvSpPr/>
            <p:nvPr/>
          </p:nvSpPr>
          <p:spPr>
            <a:xfrm>
              <a:off x="205683" y="4090660"/>
              <a:ext cx="1355487" cy="511493"/>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収容定員</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6" name="角丸四角形 115"/>
            <p:cNvSpPr/>
            <p:nvPr/>
          </p:nvSpPr>
          <p:spPr>
            <a:xfrm>
              <a:off x="1678208" y="4093295"/>
              <a:ext cx="4985518" cy="508858"/>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dirty="0"/>
                <a:t>☑☑</a:t>
              </a:r>
            </a:p>
          </p:txBody>
        </p:sp>
        <p:sp>
          <p:nvSpPr>
            <p:cNvPr id="121" name="テキスト ボックス 120"/>
            <p:cNvSpPr txBox="1"/>
            <p:nvPr/>
          </p:nvSpPr>
          <p:spPr>
            <a:xfrm>
              <a:off x="3249855" y="4242731"/>
              <a:ext cx="811601" cy="262590"/>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人</a:t>
              </a:r>
              <a:endParaRPr kumimoji="1" lang="en-US" altLang="ja-JP" sz="1600" b="1" dirty="0">
                <a:latin typeface="メイリオ" panose="020B0604030504040204" pitchFamily="50" charset="-128"/>
                <a:ea typeface="メイリオ" panose="020B0604030504040204" pitchFamily="50" charset="-128"/>
              </a:endParaRPr>
            </a:p>
          </p:txBody>
        </p:sp>
        <p:sp>
          <p:nvSpPr>
            <p:cNvPr id="122" name="テキスト ボックス 121"/>
            <p:cNvSpPr txBox="1"/>
            <p:nvPr/>
          </p:nvSpPr>
          <p:spPr>
            <a:xfrm>
              <a:off x="5021821" y="4242731"/>
              <a:ext cx="1483769" cy="262590"/>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収容定員なし</a:t>
              </a:r>
              <a:endParaRPr kumimoji="1" lang="en-US" altLang="ja-JP" sz="1600" b="1" dirty="0">
                <a:latin typeface="メイリオ" panose="020B0604030504040204" pitchFamily="50" charset="-128"/>
                <a:ea typeface="メイリオ" panose="020B0604030504040204" pitchFamily="50" charset="-128"/>
              </a:endParaRPr>
            </a:p>
          </p:txBody>
        </p:sp>
        <p:sp>
          <p:nvSpPr>
            <p:cNvPr id="124" name="正方形/長方形 123"/>
            <p:cNvSpPr/>
            <p:nvPr/>
          </p:nvSpPr>
          <p:spPr>
            <a:xfrm>
              <a:off x="4560236" y="4217628"/>
              <a:ext cx="288000" cy="25419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 name="グループ化 16"/>
          <p:cNvGrpSpPr/>
          <p:nvPr/>
        </p:nvGrpSpPr>
        <p:grpSpPr>
          <a:xfrm>
            <a:off x="205683" y="4646704"/>
            <a:ext cx="6541376" cy="1342314"/>
            <a:chOff x="205683" y="4649402"/>
            <a:chExt cx="6541376" cy="1342314"/>
          </a:xfrm>
        </p:grpSpPr>
        <p:sp>
          <p:nvSpPr>
            <p:cNvPr id="127" name="角丸四角形 126"/>
            <p:cNvSpPr/>
            <p:nvPr/>
          </p:nvSpPr>
          <p:spPr>
            <a:xfrm>
              <a:off x="205683" y="4649402"/>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適切と考える</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（上限）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28" name="角丸四角形 127"/>
            <p:cNvSpPr/>
            <p:nvPr/>
          </p:nvSpPr>
          <p:spPr>
            <a:xfrm>
              <a:off x="1678208" y="4652037"/>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sp>
          <p:nvSpPr>
            <p:cNvPr id="129" name="テキスト ボックス 128"/>
            <p:cNvSpPr txBox="1"/>
            <p:nvPr/>
          </p:nvSpPr>
          <p:spPr>
            <a:xfrm>
              <a:off x="2044631" y="4789331"/>
              <a:ext cx="1949919" cy="452743"/>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収容定員の</a:t>
              </a:r>
              <a:endParaRPr kumimoji="1" lang="en-US" altLang="ja-JP" sz="1600" b="1" dirty="0">
                <a:latin typeface="メイリオ" panose="020B0604030504040204" pitchFamily="50" charset="-128"/>
                <a:ea typeface="メイリオ" panose="020B0604030504040204" pitchFamily="50" charset="-128"/>
              </a:endParaRPr>
            </a:p>
            <a:p>
              <a:pPr algn="ctr">
                <a:lnSpc>
                  <a:spcPts val="1600"/>
                </a:lnSpc>
              </a:pPr>
              <a:r>
                <a:rPr kumimoji="1" lang="en-US" altLang="ja-JP" sz="1600" b="1" dirty="0">
                  <a:latin typeface="メイリオ" panose="020B0604030504040204" pitchFamily="50" charset="-128"/>
                  <a:ea typeface="メイリオ" panose="020B0604030504040204" pitchFamily="50" charset="-128"/>
                </a:rPr>
                <a:t>100%</a:t>
              </a:r>
              <a:r>
                <a:rPr kumimoji="1" lang="ja-JP" altLang="en-US" sz="1600" b="1" dirty="0">
                  <a:latin typeface="メイリオ" panose="020B0604030504040204" pitchFamily="50" charset="-128"/>
                  <a:ea typeface="メイリオ" panose="020B0604030504040204" pitchFamily="50" charset="-128"/>
                </a:rPr>
                <a:t>以内</a:t>
              </a:r>
              <a:endParaRPr kumimoji="1" lang="en-US" altLang="ja-JP" sz="1600" b="1" dirty="0">
                <a:latin typeface="メイリオ" panose="020B0604030504040204" pitchFamily="50" charset="-128"/>
                <a:ea typeface="メイリオ" panose="020B0604030504040204" pitchFamily="50" charset="-128"/>
              </a:endParaRPr>
            </a:p>
          </p:txBody>
        </p:sp>
        <p:sp>
          <p:nvSpPr>
            <p:cNvPr id="130" name="テキスト ボックス 129"/>
            <p:cNvSpPr txBox="1"/>
            <p:nvPr/>
          </p:nvSpPr>
          <p:spPr>
            <a:xfrm>
              <a:off x="5025723" y="4790727"/>
              <a:ext cx="1483769" cy="452743"/>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密にならない程度の間隔</a:t>
              </a:r>
            </a:p>
          </p:txBody>
        </p:sp>
        <p:sp>
          <p:nvSpPr>
            <p:cNvPr id="131" name="正方形/長方形 130"/>
            <p:cNvSpPr/>
            <p:nvPr/>
          </p:nvSpPr>
          <p:spPr>
            <a:xfrm>
              <a:off x="4560236"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正方形/長方形 131"/>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4" name="直線コネクタ 133"/>
            <p:cNvCxnSpPr>
              <a:stCxn id="128" idx="3"/>
              <a:endCxn id="128" idx="1"/>
            </p:cNvCxnSpPr>
            <p:nvPr/>
          </p:nvCxnSpPr>
          <p:spPr>
            <a:xfrm flipH="1">
              <a:off x="1678208" y="5321877"/>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35" name="テキスト ボックス 134"/>
            <p:cNvSpPr txBox="1"/>
            <p:nvPr/>
          </p:nvSpPr>
          <p:spPr>
            <a:xfrm>
              <a:off x="2052440" y="5494352"/>
              <a:ext cx="1949919" cy="452743"/>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収容定員の</a:t>
              </a:r>
              <a:endParaRPr kumimoji="1" lang="en-US" altLang="ja-JP" sz="1600" b="1" dirty="0">
                <a:latin typeface="メイリオ" panose="020B0604030504040204" pitchFamily="50" charset="-128"/>
                <a:ea typeface="メイリオ" panose="020B0604030504040204" pitchFamily="50" charset="-128"/>
              </a:endParaRPr>
            </a:p>
            <a:p>
              <a:pPr algn="ctr">
                <a:lnSpc>
                  <a:spcPts val="1600"/>
                </a:lnSpc>
              </a:pPr>
              <a:r>
                <a:rPr kumimoji="1" lang="en-US" altLang="ja-JP" sz="1600" b="1" dirty="0">
                  <a:latin typeface="メイリオ" panose="020B0604030504040204" pitchFamily="50" charset="-128"/>
                  <a:ea typeface="メイリオ" panose="020B0604030504040204" pitchFamily="50" charset="-128"/>
                </a:rPr>
                <a:t>50%</a:t>
              </a:r>
              <a:r>
                <a:rPr kumimoji="1" lang="ja-JP" altLang="en-US" sz="1600" b="1" dirty="0">
                  <a:latin typeface="メイリオ" panose="020B0604030504040204" pitchFamily="50" charset="-128"/>
                  <a:ea typeface="メイリオ" panose="020B0604030504040204" pitchFamily="50" charset="-128"/>
                </a:rPr>
                <a:t>以内</a:t>
              </a:r>
              <a:endParaRPr kumimoji="1" lang="en-US" altLang="ja-JP" sz="1600" b="1" dirty="0">
                <a:latin typeface="メイリオ" panose="020B0604030504040204" pitchFamily="50" charset="-128"/>
                <a:ea typeface="メイリオ" panose="020B0604030504040204" pitchFamily="50" charset="-128"/>
              </a:endParaRPr>
            </a:p>
          </p:txBody>
        </p:sp>
        <p:sp>
          <p:nvSpPr>
            <p:cNvPr id="136" name="正方形/長方形 135"/>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7" name="テキスト ボックス 136"/>
            <p:cNvSpPr txBox="1"/>
            <p:nvPr/>
          </p:nvSpPr>
          <p:spPr>
            <a:xfrm>
              <a:off x="4780350" y="5448872"/>
              <a:ext cx="1966709" cy="502702"/>
            </a:xfrm>
            <a:prstGeom prst="rect">
              <a:avLst/>
            </a:prstGeom>
            <a:noFill/>
            <a:ln>
              <a:noFill/>
            </a:ln>
          </p:spPr>
          <p:txBody>
            <a:bodyPr wrap="square" rtlCol="0">
              <a:spAutoFit/>
            </a:bodyPr>
            <a:lstStyle/>
            <a:p>
              <a:pPr algn="ctr">
                <a:lnSpc>
                  <a:spcPts val="1600"/>
                </a:lnSpc>
              </a:pPr>
              <a:r>
                <a:rPr kumimoji="1" lang="ja-JP" altLang="en-US" sz="1300" b="1" dirty="0">
                  <a:latin typeface="メイリオ" panose="020B0604030504040204" pitchFamily="50" charset="-128"/>
                  <a:ea typeface="メイリオ" panose="020B0604030504040204" pitchFamily="50" charset="-128"/>
                </a:rPr>
                <a:t>十分な人と人との間隔</a:t>
              </a:r>
            </a:p>
            <a:p>
              <a:pPr algn="ctr">
                <a:lnSpc>
                  <a:spcPts val="1600"/>
                </a:lnSpc>
              </a:pPr>
              <a:r>
                <a:rPr kumimoji="1" lang="en-US" altLang="ja-JP" sz="1000" b="1" dirty="0">
                  <a:latin typeface="メイリオ" panose="020B0604030504040204" pitchFamily="50" charset="-128"/>
                  <a:ea typeface="メイリオ" panose="020B0604030504040204" pitchFamily="50" charset="-128"/>
                </a:rPr>
                <a:t>(</a:t>
              </a:r>
              <a:r>
                <a:rPr kumimoji="1" lang="ja-JP" altLang="en-US" sz="1000" b="1" dirty="0">
                  <a:latin typeface="メイリオ" panose="020B0604030504040204" pitchFamily="50" charset="-128"/>
                  <a:ea typeface="メイリオ" panose="020B0604030504040204" pitchFamily="50" charset="-128"/>
                </a:rPr>
                <a:t>できれば２ｍ、最低１ｍ</a:t>
              </a:r>
              <a:r>
                <a:rPr kumimoji="1" lang="en-US" altLang="ja-JP" sz="1000" b="1" dirty="0">
                  <a:latin typeface="メイリオ" panose="020B0604030504040204" pitchFamily="50" charset="-128"/>
                  <a:ea typeface="メイリオ" panose="020B0604030504040204" pitchFamily="50" charset="-128"/>
                </a:rPr>
                <a:t>)</a:t>
              </a:r>
              <a:endParaRPr kumimoji="1" lang="ja-JP" altLang="en-US" sz="1000" b="1" dirty="0">
                <a:latin typeface="メイリオ" panose="020B0604030504040204" pitchFamily="50" charset="-128"/>
                <a:ea typeface="メイリオ" panose="020B0604030504040204" pitchFamily="50" charset="-128"/>
              </a:endParaRPr>
            </a:p>
          </p:txBody>
        </p:sp>
        <p:sp>
          <p:nvSpPr>
            <p:cNvPr id="138" name="正方形/長方形 137"/>
            <p:cNvSpPr/>
            <p:nvPr/>
          </p:nvSpPr>
          <p:spPr>
            <a:xfrm>
              <a:off x="4560236"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 name="グループ化 23"/>
          <p:cNvGrpSpPr/>
          <p:nvPr/>
        </p:nvGrpSpPr>
        <p:grpSpPr>
          <a:xfrm>
            <a:off x="205683" y="6601507"/>
            <a:ext cx="6458043" cy="929277"/>
            <a:chOff x="205683" y="6601507"/>
            <a:chExt cx="6458043" cy="929277"/>
          </a:xfrm>
        </p:grpSpPr>
        <p:grpSp>
          <p:nvGrpSpPr>
            <p:cNvPr id="139" name="グループ化 138"/>
            <p:cNvGrpSpPr/>
            <p:nvPr/>
          </p:nvGrpSpPr>
          <p:grpSpPr>
            <a:xfrm>
              <a:off x="205683" y="6601507"/>
              <a:ext cx="6458043" cy="929277"/>
              <a:chOff x="185556" y="3407740"/>
              <a:chExt cx="6458043" cy="1052878"/>
            </a:xfrm>
          </p:grpSpPr>
          <p:sp>
            <p:nvSpPr>
              <p:cNvPr id="140" name="角丸四角形 139"/>
              <p:cNvSpPr/>
              <p:nvPr/>
            </p:nvSpPr>
            <p:spPr>
              <a:xfrm>
                <a:off x="185556" y="3407740"/>
                <a:ext cx="1355487" cy="1052878"/>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チーム等</a:t>
                </a:r>
              </a:p>
            </p:txBody>
          </p:sp>
          <p:sp>
            <p:nvSpPr>
              <p:cNvPr id="141" name="角丸四角形 140"/>
              <p:cNvSpPr/>
              <p:nvPr/>
            </p:nvSpPr>
            <p:spPr>
              <a:xfrm>
                <a:off x="1658081" y="3411503"/>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dirty="0">
                    <a:solidFill>
                      <a:schemeClr val="tx1"/>
                    </a:solidFill>
                  </a:rPr>
                  <a:t>男女４８チーム</a:t>
                </a:r>
              </a:p>
            </p:txBody>
          </p:sp>
        </p:grpSp>
        <p:grpSp>
          <p:nvGrpSpPr>
            <p:cNvPr id="29" name="グループ化 28"/>
            <p:cNvGrpSpPr/>
            <p:nvPr/>
          </p:nvGrpSpPr>
          <p:grpSpPr>
            <a:xfrm>
              <a:off x="1678208" y="7160978"/>
              <a:ext cx="4985518" cy="357421"/>
              <a:chOff x="1686503" y="7511910"/>
              <a:chExt cx="4985518" cy="385375"/>
            </a:xfrm>
          </p:grpSpPr>
          <p:sp>
            <p:nvSpPr>
              <p:cNvPr id="144" name="角丸四角形 143"/>
              <p:cNvSpPr/>
              <p:nvPr/>
            </p:nvSpPr>
            <p:spPr>
              <a:xfrm>
                <a:off x="1686503" y="7511910"/>
                <a:ext cx="4985518" cy="3853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sp>
            <p:nvSpPr>
              <p:cNvPr id="145" name="テキスト ボックス 144"/>
              <p:cNvSpPr txBox="1"/>
              <p:nvPr/>
            </p:nvSpPr>
            <p:spPr>
              <a:xfrm>
                <a:off x="1820120" y="7553245"/>
                <a:ext cx="4701693"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多数のため収まらない場合　→　別途、一覧をご提出ください。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146" name="グループ化 145"/>
          <p:cNvGrpSpPr/>
          <p:nvPr/>
        </p:nvGrpSpPr>
        <p:grpSpPr>
          <a:xfrm>
            <a:off x="205683" y="7581282"/>
            <a:ext cx="6458043" cy="511493"/>
            <a:chOff x="185556" y="3407740"/>
            <a:chExt cx="6458043" cy="579526"/>
          </a:xfrm>
        </p:grpSpPr>
        <p:sp>
          <p:nvSpPr>
            <p:cNvPr id="147" name="角丸四角形 14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p>
          </p:txBody>
        </p:sp>
        <p:sp>
          <p:nvSpPr>
            <p:cNvPr id="148" name="角丸四角形 14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dirty="0">
                  <a:solidFill>
                    <a:schemeClr val="tx1"/>
                  </a:solidFill>
                </a:rPr>
                <a:t>第５３回全国高等学校選抜ホッケー大会実行委員会</a:t>
              </a:r>
            </a:p>
          </p:txBody>
        </p:sp>
      </p:grpSp>
      <p:grpSp>
        <p:nvGrpSpPr>
          <p:cNvPr id="149" name="グループ化 148"/>
          <p:cNvGrpSpPr/>
          <p:nvPr/>
        </p:nvGrpSpPr>
        <p:grpSpPr>
          <a:xfrm>
            <a:off x="205683" y="8143273"/>
            <a:ext cx="6458043" cy="511493"/>
            <a:chOff x="185556" y="3407740"/>
            <a:chExt cx="6458043" cy="579526"/>
          </a:xfrm>
        </p:grpSpPr>
        <p:sp>
          <p:nvSpPr>
            <p:cNvPr id="150" name="角丸四角形 14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所在地</a:t>
              </a:r>
            </a:p>
          </p:txBody>
        </p:sp>
        <p:sp>
          <p:nvSpPr>
            <p:cNvPr id="151" name="角丸四角形 15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dirty="0">
                  <a:solidFill>
                    <a:schemeClr val="tx1"/>
                  </a:solidFill>
                </a:rPr>
                <a:t>各務原市鵜沼各務原町</a:t>
              </a:r>
              <a:r>
                <a:rPr kumimoji="1" lang="en-US" altLang="ja-JP" sz="1350" dirty="0">
                  <a:solidFill>
                    <a:schemeClr val="tx1"/>
                  </a:solidFill>
                </a:rPr>
                <a:t>8-7-2</a:t>
              </a:r>
              <a:r>
                <a:rPr kumimoji="1" lang="ja-JP" altLang="en-US" sz="1350" dirty="0">
                  <a:solidFill>
                    <a:schemeClr val="tx1"/>
                  </a:solidFill>
                </a:rPr>
                <a:t>　岐阜各務野高校内</a:t>
              </a:r>
            </a:p>
          </p:txBody>
        </p:sp>
      </p:grpSp>
      <p:grpSp>
        <p:nvGrpSpPr>
          <p:cNvPr id="156" name="グループ化 155"/>
          <p:cNvGrpSpPr/>
          <p:nvPr/>
        </p:nvGrpSpPr>
        <p:grpSpPr>
          <a:xfrm>
            <a:off x="205683" y="6039516"/>
            <a:ext cx="6458043" cy="511493"/>
            <a:chOff x="185556" y="3407740"/>
            <a:chExt cx="6458043" cy="579526"/>
          </a:xfrm>
        </p:grpSpPr>
        <p:sp>
          <p:nvSpPr>
            <p:cNvPr id="157" name="角丸四角形 15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58" name="角丸四角形 15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dirty="0">
                  <a:solidFill>
                    <a:schemeClr val="tx1"/>
                  </a:solidFill>
                </a:rPr>
                <a:t>出場チーム関係者　９００人、</a:t>
              </a:r>
            </a:p>
            <a:p>
              <a:pPr algn="ctr"/>
              <a:r>
                <a:rPr kumimoji="1" lang="ja-JP" altLang="en-US" sz="1350" dirty="0">
                  <a:solidFill>
                    <a:schemeClr val="tx1"/>
                  </a:solidFill>
                </a:rPr>
                <a:t>競技役員７０人、補助員１５０人</a:t>
              </a:r>
            </a:p>
          </p:txBody>
        </p:sp>
      </p:grpSp>
      <p:grpSp>
        <p:nvGrpSpPr>
          <p:cNvPr id="14" name="グループ化 13"/>
          <p:cNvGrpSpPr/>
          <p:nvPr/>
        </p:nvGrpSpPr>
        <p:grpSpPr>
          <a:xfrm>
            <a:off x="205683" y="8705269"/>
            <a:ext cx="6458043" cy="511502"/>
            <a:chOff x="205683" y="9250419"/>
            <a:chExt cx="6458043" cy="551506"/>
          </a:xfrm>
        </p:grpSpPr>
        <p:grpSp>
          <p:nvGrpSpPr>
            <p:cNvPr id="153" name="グループ化 152"/>
            <p:cNvGrpSpPr/>
            <p:nvPr/>
          </p:nvGrpSpPr>
          <p:grpSpPr>
            <a:xfrm>
              <a:off x="205683" y="9250419"/>
              <a:ext cx="6458043" cy="551506"/>
              <a:chOff x="185556" y="3407731"/>
              <a:chExt cx="6458043" cy="579535"/>
            </a:xfrm>
          </p:grpSpPr>
          <p:sp>
            <p:nvSpPr>
              <p:cNvPr id="154" name="角丸四角形 153"/>
              <p:cNvSpPr/>
              <p:nvPr/>
            </p:nvSpPr>
            <p:spPr>
              <a:xfrm>
                <a:off x="185556" y="340773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連絡先</a:t>
                </a:r>
              </a:p>
            </p:txBody>
          </p:sp>
          <p:sp>
            <p:nvSpPr>
              <p:cNvPr id="155" name="角丸四角形 15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350" dirty="0">
                  <a:solidFill>
                    <a:schemeClr val="tx1"/>
                  </a:solidFill>
                </a:endParaRPr>
              </a:p>
              <a:p>
                <a:r>
                  <a:rPr kumimoji="1" lang="en-US" altLang="ja-JP" sz="1350" dirty="0">
                    <a:solidFill>
                      <a:schemeClr val="tx1"/>
                    </a:solidFill>
                  </a:rPr>
                  <a:t>090-8547-4754</a:t>
                </a:r>
                <a:r>
                  <a:rPr kumimoji="1" lang="ja-JP" altLang="en-US" sz="1350" dirty="0">
                    <a:solidFill>
                      <a:schemeClr val="tx1"/>
                    </a:solidFill>
                  </a:rPr>
                  <a:t>　　　　　　　　　</a:t>
                </a:r>
                <a:r>
                  <a:rPr kumimoji="1" lang="en-US" altLang="ja-JP" sz="1350" dirty="0">
                    <a:solidFill>
                      <a:schemeClr val="tx1"/>
                    </a:solidFill>
                  </a:rPr>
                  <a:t>hockey_tojitsu@yahoo.co.jp</a:t>
                </a:r>
                <a:endParaRPr kumimoji="1" lang="ja-JP" altLang="en-US" sz="1350" dirty="0">
                  <a:solidFill>
                    <a:schemeClr val="tx1"/>
                  </a:solidFill>
                </a:endParaRPr>
              </a:p>
            </p:txBody>
          </p:sp>
        </p:grpSp>
        <p:cxnSp>
          <p:nvCxnSpPr>
            <p:cNvPr id="74" name="直線コネクタ 73"/>
            <p:cNvCxnSpPr>
              <a:stCxn id="155" idx="0"/>
              <a:endCxn id="155" idx="2"/>
            </p:cNvCxnSpPr>
            <p:nvPr/>
          </p:nvCxnSpPr>
          <p:spPr>
            <a:xfrm>
              <a:off x="4170967" y="9253267"/>
              <a:ext cx="0" cy="548655"/>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77" name="テキスト ボックス 76"/>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78" name="テキスト ボックス 77"/>
            <p:cNvSpPr txBox="1"/>
            <p:nvPr/>
          </p:nvSpPr>
          <p:spPr>
            <a:xfrm>
              <a:off x="4096708" y="9250425"/>
              <a:ext cx="1561171"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22" name="グループ化 21"/>
          <p:cNvGrpSpPr/>
          <p:nvPr/>
        </p:nvGrpSpPr>
        <p:grpSpPr>
          <a:xfrm>
            <a:off x="205084" y="9267252"/>
            <a:ext cx="6450346" cy="520111"/>
            <a:chOff x="205084" y="9267252"/>
            <a:chExt cx="6450346" cy="520111"/>
          </a:xfrm>
        </p:grpSpPr>
        <p:sp>
          <p:nvSpPr>
            <p:cNvPr id="79" name="角丸四角形 78"/>
            <p:cNvSpPr/>
            <p:nvPr/>
          </p:nvSpPr>
          <p:spPr>
            <a:xfrm>
              <a:off x="205084" y="9275870"/>
              <a:ext cx="1355487" cy="511493"/>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開催案内等の</a:t>
              </a:r>
              <a:r>
                <a:rPr kumimoji="1" lang="en-US" altLang="ja-JP" sz="1600" b="1" dirty="0">
                  <a:solidFill>
                    <a:schemeClr val="tx1"/>
                  </a:solidFill>
                  <a:latin typeface="メイリオ" panose="020B0604030504040204" pitchFamily="50" charset="-128"/>
                  <a:ea typeface="メイリオ" panose="020B0604030504040204" pitchFamily="50" charset="-128"/>
                </a:rPr>
                <a:t>URL</a:t>
              </a:r>
            </a:p>
          </p:txBody>
        </p:sp>
        <p:sp>
          <p:nvSpPr>
            <p:cNvPr id="80" name="角丸四角形 79"/>
            <p:cNvSpPr/>
            <p:nvPr/>
          </p:nvSpPr>
          <p:spPr>
            <a:xfrm>
              <a:off x="1669912" y="9267252"/>
              <a:ext cx="4985518" cy="508858"/>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 name="正方形/長方形 10"/>
          <p:cNvSpPr/>
          <p:nvPr/>
        </p:nvSpPr>
        <p:spPr>
          <a:xfrm>
            <a:off x="3964670" y="4082193"/>
            <a:ext cx="412595" cy="1906825"/>
          </a:xfrm>
          <a:prstGeom prst="rect">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p:cNvCxnSpPr>
            <a:stCxn id="11" idx="0"/>
            <a:endCxn id="11" idx="2"/>
          </p:cNvCxnSpPr>
          <p:nvPr/>
        </p:nvCxnSpPr>
        <p:spPr>
          <a:xfrm>
            <a:off x="4170968" y="4082193"/>
            <a:ext cx="0" cy="1906825"/>
          </a:xfrm>
          <a:prstGeom prst="line">
            <a:avLst/>
          </a:prstGeom>
          <a:ln w="28575" cap="rnd">
            <a:solidFill>
              <a:schemeClr val="bg1"/>
            </a:solidFill>
            <a:round/>
          </a:ln>
        </p:spPr>
        <p:style>
          <a:lnRef idx="1">
            <a:schemeClr val="accent1"/>
          </a:lnRef>
          <a:fillRef idx="0">
            <a:schemeClr val="accent1"/>
          </a:fillRef>
          <a:effectRef idx="0">
            <a:schemeClr val="accent1"/>
          </a:effectRef>
          <a:fontRef idx="minor">
            <a:schemeClr val="tx1"/>
          </a:fontRef>
        </p:style>
      </p:cxnSp>
      <p:sp>
        <p:nvSpPr>
          <p:cNvPr id="92" name="テキスト ボックス 91"/>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イベント概要</a:t>
            </a:r>
            <a:r>
              <a:rPr kumimoji="1" lang="ja-JP" altLang="en-US" sz="1200" b="1">
                <a:latin typeface="メイリオ" panose="020B0604030504040204" pitchFamily="50" charset="-128"/>
                <a:ea typeface="メイリオ" panose="020B0604030504040204" pitchFamily="50" charset="-128"/>
              </a:rPr>
              <a:t>がわかるリーフレット等を</a:t>
            </a:r>
            <a:r>
              <a:rPr kumimoji="1" lang="ja-JP" altLang="en-US" sz="1200" b="1" dirty="0">
                <a:latin typeface="メイリオ" panose="020B0604030504040204" pitchFamily="50" charset="-128"/>
                <a:ea typeface="メイリオ" panose="020B0604030504040204" pitchFamily="50" charset="-128"/>
              </a:rPr>
              <a:t>併せてご提出ください。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94" name="テキスト ボックス 93"/>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1</a:t>
            </a:r>
          </a:p>
        </p:txBody>
      </p:sp>
      <p:sp>
        <p:nvSpPr>
          <p:cNvPr id="84" name="正方形/長方形 83">
            <a:extLst>
              <a:ext uri="{FF2B5EF4-FFF2-40B4-BE49-F238E27FC236}">
                <a16:creationId xmlns:a16="http://schemas.microsoft.com/office/drawing/2014/main" id="{7A208009-293D-4C86-970B-1AB8E858A19A}"/>
              </a:ext>
            </a:extLst>
          </p:cNvPr>
          <p:cNvSpPr/>
          <p:nvPr/>
        </p:nvSpPr>
        <p:spPr>
          <a:xfrm>
            <a:off x="1818624" y="422815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0635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２</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基本的な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感染防止</a:t>
              </a:r>
            </a:p>
          </p:txBody>
        </p:sp>
        <p:sp>
          <p:nvSpPr>
            <p:cNvPr id="21" name="テキスト ボックス 20"/>
            <p:cNvSpPr txBox="1"/>
            <p:nvPr/>
          </p:nvSpPr>
          <p:spPr>
            <a:xfrm>
              <a:off x="1141466" y="1461235"/>
              <a:ext cx="5617474" cy="584775"/>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令和２年９月１９日以降の取扱いが催物に適用されるためには、下記の項目を満たすことが必要です。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感染防止対策チェックリスト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flipV="1">
            <a:off x="1086522" y="532504"/>
            <a:ext cx="4668819" cy="5378"/>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124955" y="1954899"/>
            <a:ext cx="6608092" cy="7920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22" name="グループ化 21"/>
          <p:cNvGrpSpPr/>
          <p:nvPr/>
        </p:nvGrpSpPr>
        <p:grpSpPr>
          <a:xfrm>
            <a:off x="205683" y="2032352"/>
            <a:ext cx="6466338" cy="561523"/>
            <a:chOff x="205683" y="1991656"/>
            <a:chExt cx="6466338" cy="561523"/>
          </a:xfrm>
        </p:grpSpPr>
        <p:sp>
          <p:nvSpPr>
            <p:cNvPr id="83" name="角丸四角形 82"/>
            <p:cNvSpPr/>
            <p:nvPr/>
          </p:nvSpPr>
          <p:spPr>
            <a:xfrm>
              <a:off x="205683" y="1991656"/>
              <a:ext cx="1355488" cy="546299"/>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マスク常時着用の奨励</a:t>
              </a:r>
            </a:p>
          </p:txBody>
        </p:sp>
        <p:sp>
          <p:nvSpPr>
            <p:cNvPr id="85" name="角丸四角形 84"/>
            <p:cNvSpPr/>
            <p:nvPr/>
          </p:nvSpPr>
          <p:spPr>
            <a:xfrm>
              <a:off x="1686503" y="1994498"/>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79" name="正方形/長方形 78"/>
            <p:cNvSpPr/>
            <p:nvPr/>
          </p:nvSpPr>
          <p:spPr>
            <a:xfrm>
              <a:off x="1855334" y="212496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テキスト ボックス 79"/>
            <p:cNvSpPr txBox="1"/>
            <p:nvPr/>
          </p:nvSpPr>
          <p:spPr>
            <a:xfrm>
              <a:off x="2159722" y="2040218"/>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マスク着用状況が確認でき、着用していない</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場合は個別に注意等を行う</a:t>
              </a:r>
            </a:p>
          </p:txBody>
        </p:sp>
      </p:grpSp>
      <p:grpSp>
        <p:nvGrpSpPr>
          <p:cNvPr id="20" name="グループ化 19"/>
          <p:cNvGrpSpPr/>
          <p:nvPr/>
        </p:nvGrpSpPr>
        <p:grpSpPr>
          <a:xfrm>
            <a:off x="205683" y="2722644"/>
            <a:ext cx="6466338" cy="1176774"/>
            <a:chOff x="205683" y="2600053"/>
            <a:chExt cx="6466338" cy="1176774"/>
          </a:xfrm>
        </p:grpSpPr>
        <p:sp>
          <p:nvSpPr>
            <p:cNvPr id="165" name="角丸四角形 164"/>
            <p:cNvSpPr/>
            <p:nvPr/>
          </p:nvSpPr>
          <p:spPr>
            <a:xfrm>
              <a:off x="205683" y="2600053"/>
              <a:ext cx="1355488" cy="1161624"/>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大声を</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出さない</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ことの奨励</a:t>
              </a:r>
            </a:p>
          </p:txBody>
        </p:sp>
        <p:sp>
          <p:nvSpPr>
            <p:cNvPr id="166" name="角丸四角形 165"/>
            <p:cNvSpPr/>
            <p:nvPr/>
          </p:nvSpPr>
          <p:spPr>
            <a:xfrm>
              <a:off x="1686503" y="2602895"/>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0" name="正方形/長方形 159"/>
            <p:cNvSpPr/>
            <p:nvPr/>
          </p:nvSpPr>
          <p:spPr>
            <a:xfrm>
              <a:off x="1855334" y="273336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テキスト ボックス 160"/>
            <p:cNvSpPr txBox="1"/>
            <p:nvPr/>
          </p:nvSpPr>
          <p:spPr>
            <a:xfrm>
              <a:off x="2159722" y="2648615"/>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大声を出す者がいた場合等は、個別に注意等を</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行う</a:t>
              </a:r>
            </a:p>
          </p:txBody>
        </p:sp>
        <p:sp>
          <p:nvSpPr>
            <p:cNvPr id="162" name="角丸四角形 161"/>
            <p:cNvSpPr/>
            <p:nvPr/>
          </p:nvSpPr>
          <p:spPr>
            <a:xfrm>
              <a:off x="1686503" y="3213023"/>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3" name="正方形/長方形 162"/>
            <p:cNvSpPr/>
            <p:nvPr/>
          </p:nvSpPr>
          <p:spPr>
            <a:xfrm>
              <a:off x="1855334" y="3348612"/>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2159722" y="3263866"/>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スポーツイベント等ではラッパ等の鳴り物を</a:t>
              </a:r>
            </a:p>
            <a:p>
              <a:pPr>
                <a:lnSpc>
                  <a:spcPts val="1600"/>
                </a:lnSpc>
              </a:pPr>
              <a:r>
                <a:rPr kumimoji="1" lang="ja-JP" altLang="en-US" sz="1600" b="1" dirty="0">
                  <a:latin typeface="メイリオ" panose="020B0604030504040204" pitchFamily="50" charset="-128"/>
                  <a:ea typeface="メイリオ" panose="020B0604030504040204" pitchFamily="50" charset="-128"/>
                </a:rPr>
                <a:t>禁止する</a:t>
              </a:r>
            </a:p>
          </p:txBody>
        </p:sp>
      </p:grpSp>
      <p:grpSp>
        <p:nvGrpSpPr>
          <p:cNvPr id="23" name="グループ化 22"/>
          <p:cNvGrpSpPr/>
          <p:nvPr/>
        </p:nvGrpSpPr>
        <p:grpSpPr>
          <a:xfrm>
            <a:off x="205683" y="4028187"/>
            <a:ext cx="6466338" cy="558681"/>
            <a:chOff x="205683" y="3831682"/>
            <a:chExt cx="6466338" cy="558681"/>
          </a:xfrm>
        </p:grpSpPr>
        <p:sp>
          <p:nvSpPr>
            <p:cNvPr id="171" name="角丸四角形 170"/>
            <p:cNvSpPr/>
            <p:nvPr/>
          </p:nvSpPr>
          <p:spPr>
            <a:xfrm>
              <a:off x="205683" y="3834036"/>
              <a:ext cx="1355488" cy="546299"/>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手洗</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手指消毒</a:t>
              </a:r>
            </a:p>
          </p:txBody>
        </p:sp>
        <p:sp>
          <p:nvSpPr>
            <p:cNvPr id="172" name="角丸四角形 171"/>
            <p:cNvSpPr/>
            <p:nvPr/>
          </p:nvSpPr>
          <p:spPr>
            <a:xfrm>
              <a:off x="1686503" y="3831682"/>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9" name="正方形/長方形 168"/>
            <p:cNvSpPr/>
            <p:nvPr/>
          </p:nvSpPr>
          <p:spPr>
            <a:xfrm>
              <a:off x="1855334" y="3962148"/>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0" name="テキスト ボックス 169"/>
            <p:cNvSpPr txBox="1"/>
            <p:nvPr/>
          </p:nvSpPr>
          <p:spPr>
            <a:xfrm>
              <a:off x="2159722" y="3877402"/>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こまめな手洗を奨励する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アルコール等の手指消毒液を設置する</a:t>
              </a:r>
            </a:p>
          </p:txBody>
        </p:sp>
      </p:grpSp>
      <p:grpSp>
        <p:nvGrpSpPr>
          <p:cNvPr id="24" name="グループ化 23"/>
          <p:cNvGrpSpPr/>
          <p:nvPr/>
        </p:nvGrpSpPr>
        <p:grpSpPr>
          <a:xfrm>
            <a:off x="205683" y="4738225"/>
            <a:ext cx="6466338" cy="558681"/>
            <a:chOff x="205683" y="4454506"/>
            <a:chExt cx="6466338" cy="558681"/>
          </a:xfrm>
        </p:grpSpPr>
        <p:sp>
          <p:nvSpPr>
            <p:cNvPr id="177" name="角丸四角形 176"/>
            <p:cNvSpPr/>
            <p:nvPr/>
          </p:nvSpPr>
          <p:spPr>
            <a:xfrm>
              <a:off x="205683" y="4456860"/>
              <a:ext cx="1355488" cy="546299"/>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消毒の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徹底</a:t>
              </a:r>
            </a:p>
          </p:txBody>
        </p:sp>
        <p:sp>
          <p:nvSpPr>
            <p:cNvPr id="178" name="角丸四角形 177"/>
            <p:cNvSpPr/>
            <p:nvPr/>
          </p:nvSpPr>
          <p:spPr>
            <a:xfrm>
              <a:off x="1686503" y="4454506"/>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75" name="正方形/長方形 174"/>
            <p:cNvSpPr/>
            <p:nvPr/>
          </p:nvSpPr>
          <p:spPr>
            <a:xfrm>
              <a:off x="1855334" y="4584972"/>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テキスト ボックス 175"/>
            <p:cNvSpPr txBox="1"/>
            <p:nvPr/>
          </p:nvSpPr>
          <p:spPr>
            <a:xfrm>
              <a:off x="2159722" y="4500226"/>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多数の人が触れる部分（自動販売機のスイッチ、出入口、トイレ等）をこまめに消毒する</a:t>
              </a:r>
            </a:p>
          </p:txBody>
        </p:sp>
      </p:grpSp>
      <p:grpSp>
        <p:nvGrpSpPr>
          <p:cNvPr id="25" name="グループ化 24"/>
          <p:cNvGrpSpPr/>
          <p:nvPr/>
        </p:nvGrpSpPr>
        <p:grpSpPr>
          <a:xfrm>
            <a:off x="205683" y="5443034"/>
            <a:ext cx="6466338" cy="1511239"/>
            <a:chOff x="205683" y="5069737"/>
            <a:chExt cx="6466338" cy="1511239"/>
          </a:xfrm>
        </p:grpSpPr>
        <p:sp>
          <p:nvSpPr>
            <p:cNvPr id="183" name="角丸四角形 182"/>
            <p:cNvSpPr/>
            <p:nvPr/>
          </p:nvSpPr>
          <p:spPr>
            <a:xfrm>
              <a:off x="205683" y="5072091"/>
              <a:ext cx="1355488" cy="1491128"/>
            </a:xfrm>
            <a:prstGeom prst="roundRect">
              <a:avLst>
                <a:gd name="adj" fmla="val 10068"/>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換気</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保湿</a:t>
              </a:r>
            </a:p>
          </p:txBody>
        </p:sp>
        <p:sp>
          <p:nvSpPr>
            <p:cNvPr id="184" name="角丸四角形 183"/>
            <p:cNvSpPr/>
            <p:nvPr/>
          </p:nvSpPr>
          <p:spPr>
            <a:xfrm>
              <a:off x="1686503" y="5069737"/>
              <a:ext cx="4985518" cy="890196"/>
            </a:xfrm>
            <a:prstGeom prst="roundRect">
              <a:avLst>
                <a:gd name="adj" fmla="val 1233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1" name="正方形/長方形 180"/>
            <p:cNvSpPr/>
            <p:nvPr/>
          </p:nvSpPr>
          <p:spPr>
            <a:xfrm>
              <a:off x="1855334" y="5356320"/>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2" name="テキスト ボックス 181"/>
            <p:cNvSpPr txBox="1"/>
            <p:nvPr/>
          </p:nvSpPr>
          <p:spPr>
            <a:xfrm>
              <a:off x="2159722" y="5115458"/>
              <a:ext cx="4504004" cy="913070"/>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法令等を遵守した空調設備の設置、こまめな</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換気を行う</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・１時間に２回以上、１回に５分間以上</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・室温が下がらない範囲で常時窓開け　　等</a:t>
              </a:r>
            </a:p>
          </p:txBody>
        </p:sp>
        <p:sp>
          <p:nvSpPr>
            <p:cNvPr id="185" name="角丸四角形 184"/>
            <p:cNvSpPr/>
            <p:nvPr/>
          </p:nvSpPr>
          <p:spPr>
            <a:xfrm>
              <a:off x="1686503" y="6014564"/>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6" name="正方形/長方形 185"/>
            <p:cNvSpPr/>
            <p:nvPr/>
          </p:nvSpPr>
          <p:spPr>
            <a:xfrm>
              <a:off x="1855334" y="613803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7" name="テキスト ボックス 186"/>
            <p:cNvSpPr txBox="1"/>
            <p:nvPr/>
          </p:nvSpPr>
          <p:spPr>
            <a:xfrm>
              <a:off x="2159722" y="6068015"/>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乾燥する場面では、湿度</a:t>
              </a:r>
              <a:r>
                <a:rPr kumimoji="1" lang="en-US" altLang="ja-JP" sz="1600" b="1" dirty="0">
                  <a:latin typeface="メイリオ" panose="020B0604030504040204" pitchFamily="50" charset="-128"/>
                  <a:ea typeface="メイリオ" panose="020B0604030504040204" pitchFamily="50" charset="-128"/>
                </a:rPr>
                <a:t>40%</a:t>
              </a:r>
              <a:r>
                <a:rPr kumimoji="1" lang="ja-JP" altLang="en-US" sz="1600" b="1" dirty="0">
                  <a:latin typeface="メイリオ" panose="020B0604030504040204" pitchFamily="50" charset="-128"/>
                  <a:ea typeface="メイリオ" panose="020B0604030504040204" pitchFamily="50" charset="-128"/>
                </a:rPr>
                <a:t>を目安に加湿</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する</a:t>
              </a:r>
            </a:p>
          </p:txBody>
        </p:sp>
      </p:grpSp>
      <p:grpSp>
        <p:nvGrpSpPr>
          <p:cNvPr id="27" name="グループ化 26"/>
          <p:cNvGrpSpPr/>
          <p:nvPr/>
        </p:nvGrpSpPr>
        <p:grpSpPr>
          <a:xfrm>
            <a:off x="205683" y="7076309"/>
            <a:ext cx="6466338" cy="2647233"/>
            <a:chOff x="205683" y="6630930"/>
            <a:chExt cx="6466338" cy="2647233"/>
          </a:xfrm>
        </p:grpSpPr>
        <p:sp>
          <p:nvSpPr>
            <p:cNvPr id="195" name="角丸四角形 194"/>
            <p:cNvSpPr/>
            <p:nvPr/>
          </p:nvSpPr>
          <p:spPr>
            <a:xfrm>
              <a:off x="205683" y="6630930"/>
              <a:ext cx="1355488" cy="2647233"/>
            </a:xfrm>
            <a:prstGeom prst="roundRect">
              <a:avLst>
                <a:gd name="adj" fmla="val 9387"/>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密集の回避</a:t>
              </a:r>
            </a:p>
          </p:txBody>
        </p:sp>
        <p:grpSp>
          <p:nvGrpSpPr>
            <p:cNvPr id="19" name="グループ化 18"/>
            <p:cNvGrpSpPr/>
            <p:nvPr/>
          </p:nvGrpSpPr>
          <p:grpSpPr>
            <a:xfrm>
              <a:off x="1686503" y="6633773"/>
              <a:ext cx="4985518" cy="558681"/>
              <a:chOff x="1686503" y="6633773"/>
              <a:chExt cx="4985518" cy="558681"/>
            </a:xfrm>
          </p:grpSpPr>
          <p:sp>
            <p:nvSpPr>
              <p:cNvPr id="196" name="角丸四角形 195"/>
              <p:cNvSpPr/>
              <p:nvPr/>
            </p:nvSpPr>
            <p:spPr>
              <a:xfrm>
                <a:off x="1686503" y="6633773"/>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0" name="正方形/長方形 189"/>
              <p:cNvSpPr/>
              <p:nvPr/>
            </p:nvSpPr>
            <p:spPr>
              <a:xfrm>
                <a:off x="1855334" y="6764239"/>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テキスト ボックス 190"/>
              <p:cNvSpPr txBox="1"/>
              <p:nvPr/>
            </p:nvSpPr>
            <p:spPr>
              <a:xfrm>
                <a:off x="2159722" y="6679493"/>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時間差入退場や、入口と出口とを分離するなどして、入退場時の密集を回避する</a:t>
                </a:r>
              </a:p>
            </p:txBody>
          </p:sp>
        </p:grpSp>
        <p:grpSp>
          <p:nvGrpSpPr>
            <p:cNvPr id="17" name="グループ化 16"/>
            <p:cNvGrpSpPr/>
            <p:nvPr/>
          </p:nvGrpSpPr>
          <p:grpSpPr>
            <a:xfrm>
              <a:off x="1686503" y="7241339"/>
              <a:ext cx="4985518" cy="563804"/>
              <a:chOff x="1686503" y="7243901"/>
              <a:chExt cx="4985518" cy="563804"/>
            </a:xfrm>
          </p:grpSpPr>
          <p:sp>
            <p:nvSpPr>
              <p:cNvPr id="192" name="角丸四角形 191"/>
              <p:cNvSpPr/>
              <p:nvPr/>
            </p:nvSpPr>
            <p:spPr>
              <a:xfrm>
                <a:off x="1686503" y="7243901"/>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3" name="正方形/長方形 192"/>
              <p:cNvSpPr/>
              <p:nvPr/>
            </p:nvSpPr>
            <p:spPr>
              <a:xfrm>
                <a:off x="1855334" y="7379490"/>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4" name="テキスト ボックス 193"/>
              <p:cNvSpPr txBox="1"/>
              <p:nvPr/>
            </p:nvSpPr>
            <p:spPr>
              <a:xfrm>
                <a:off x="2159722" y="7294744"/>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人員の配置、導線の確保等の体制を構築し、</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a:t>
                </a:r>
              </a:p>
            </p:txBody>
          </p:sp>
        </p:grpSp>
        <p:grpSp>
          <p:nvGrpSpPr>
            <p:cNvPr id="16" name="グループ化 15"/>
            <p:cNvGrpSpPr/>
            <p:nvPr/>
          </p:nvGrpSpPr>
          <p:grpSpPr>
            <a:xfrm>
              <a:off x="1686503" y="7854029"/>
              <a:ext cx="4985518" cy="553545"/>
              <a:chOff x="1686503" y="7854029"/>
              <a:chExt cx="4985518" cy="553545"/>
            </a:xfrm>
          </p:grpSpPr>
          <p:sp>
            <p:nvSpPr>
              <p:cNvPr id="197" name="角丸四角形 196"/>
              <p:cNvSpPr/>
              <p:nvPr/>
            </p:nvSpPr>
            <p:spPr>
              <a:xfrm>
                <a:off x="1686503" y="7854029"/>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8" name="正方形/長方形 197"/>
              <p:cNvSpPr/>
              <p:nvPr/>
            </p:nvSpPr>
            <p:spPr>
              <a:xfrm>
                <a:off x="1855334" y="7989618"/>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9" name="テキスト ボックス 198"/>
              <p:cNvSpPr txBox="1"/>
              <p:nvPr/>
            </p:nvSpPr>
            <p:spPr>
              <a:xfrm>
                <a:off x="2159722" y="7904872"/>
                <a:ext cx="4504004" cy="502702"/>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入場口・トイレ・売店等の密集が回避できない場合はキャパシティに応じ収容人数を制限する</a:t>
                </a:r>
              </a:p>
            </p:txBody>
          </p:sp>
        </p:grpSp>
      </p:grpSp>
      <p:sp>
        <p:nvSpPr>
          <p:cNvPr id="59" name="テキスト ボックス 58"/>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60" name="テキスト ボックス 59"/>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2</a:t>
            </a:r>
          </a:p>
        </p:txBody>
      </p:sp>
      <p:grpSp>
        <p:nvGrpSpPr>
          <p:cNvPr id="58" name="グループ化 57"/>
          <p:cNvGrpSpPr/>
          <p:nvPr/>
        </p:nvGrpSpPr>
        <p:grpSpPr>
          <a:xfrm>
            <a:off x="1686503" y="8910490"/>
            <a:ext cx="4985518" cy="813052"/>
            <a:chOff x="8452116" y="7791630"/>
            <a:chExt cx="4985518" cy="813052"/>
          </a:xfrm>
        </p:grpSpPr>
        <p:sp>
          <p:nvSpPr>
            <p:cNvPr id="62" name="角丸四角形 61"/>
            <p:cNvSpPr/>
            <p:nvPr/>
          </p:nvSpPr>
          <p:spPr>
            <a:xfrm>
              <a:off x="8452116" y="7791630"/>
              <a:ext cx="4985518" cy="813052"/>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3" name="正方形/長方形 62"/>
            <p:cNvSpPr/>
            <p:nvPr/>
          </p:nvSpPr>
          <p:spPr>
            <a:xfrm>
              <a:off x="8620947" y="8061120"/>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p:cNvSpPr txBox="1"/>
            <p:nvPr/>
          </p:nvSpPr>
          <p:spPr>
            <a:xfrm>
              <a:off x="8908947" y="7869183"/>
              <a:ext cx="4504004" cy="707886"/>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入場券販売所、案内所、入場ゲート、物販コーナーの会計場所等において、列の間隔を確保するための床サイン等を実施する</a:t>
              </a:r>
            </a:p>
          </p:txBody>
        </p:sp>
      </p:grpSp>
      <p:sp>
        <p:nvSpPr>
          <p:cNvPr id="2" name="テキスト ボックス 1">
            <a:extLst>
              <a:ext uri="{FF2B5EF4-FFF2-40B4-BE49-F238E27FC236}">
                <a16:creationId xmlns:a16="http://schemas.microsoft.com/office/drawing/2014/main" id="{8E3EA259-4907-41CB-A7A4-0CC0DD36B326}"/>
              </a:ext>
            </a:extLst>
          </p:cNvPr>
          <p:cNvSpPr txBox="1"/>
          <p:nvPr/>
        </p:nvSpPr>
        <p:spPr>
          <a:xfrm>
            <a:off x="1793247" y="2794096"/>
            <a:ext cx="488127" cy="369332"/>
          </a:xfrm>
          <a:prstGeom prst="rect">
            <a:avLst/>
          </a:prstGeom>
          <a:noFill/>
          <a:ln>
            <a:noFill/>
          </a:ln>
        </p:spPr>
        <p:txBody>
          <a:bodyPr wrap="square" rtlCol="0">
            <a:spAutoFit/>
          </a:bodyPr>
          <a:lstStyle/>
          <a:p>
            <a:r>
              <a:rPr kumimoji="1" lang="ja-JP" altLang="en-US" dirty="0"/>
              <a:t>✔</a:t>
            </a:r>
          </a:p>
        </p:txBody>
      </p:sp>
      <p:sp>
        <p:nvSpPr>
          <p:cNvPr id="65" name="テキスト ボックス 64">
            <a:extLst>
              <a:ext uri="{FF2B5EF4-FFF2-40B4-BE49-F238E27FC236}">
                <a16:creationId xmlns:a16="http://schemas.microsoft.com/office/drawing/2014/main" id="{AC2919C9-AC5B-4E13-805D-7B260C4376D7}"/>
              </a:ext>
            </a:extLst>
          </p:cNvPr>
          <p:cNvSpPr txBox="1"/>
          <p:nvPr/>
        </p:nvSpPr>
        <p:spPr>
          <a:xfrm>
            <a:off x="1777241" y="2134617"/>
            <a:ext cx="488127" cy="369332"/>
          </a:xfrm>
          <a:prstGeom prst="rect">
            <a:avLst/>
          </a:prstGeom>
          <a:noFill/>
          <a:ln>
            <a:noFill/>
          </a:ln>
        </p:spPr>
        <p:txBody>
          <a:bodyPr wrap="square" rtlCol="0">
            <a:spAutoFit/>
          </a:bodyPr>
          <a:lstStyle/>
          <a:p>
            <a:r>
              <a:rPr kumimoji="1" lang="ja-JP" altLang="en-US" dirty="0"/>
              <a:t>✔</a:t>
            </a:r>
          </a:p>
        </p:txBody>
      </p:sp>
      <p:sp>
        <p:nvSpPr>
          <p:cNvPr id="66" name="テキスト ボックス 65">
            <a:extLst>
              <a:ext uri="{FF2B5EF4-FFF2-40B4-BE49-F238E27FC236}">
                <a16:creationId xmlns:a16="http://schemas.microsoft.com/office/drawing/2014/main" id="{2223FE91-8380-4D62-A71B-BF545A686781}"/>
              </a:ext>
            </a:extLst>
          </p:cNvPr>
          <p:cNvSpPr txBox="1"/>
          <p:nvPr/>
        </p:nvSpPr>
        <p:spPr>
          <a:xfrm>
            <a:off x="1777241" y="3392711"/>
            <a:ext cx="488127" cy="369332"/>
          </a:xfrm>
          <a:prstGeom prst="rect">
            <a:avLst/>
          </a:prstGeom>
          <a:noFill/>
          <a:ln>
            <a:noFill/>
          </a:ln>
        </p:spPr>
        <p:txBody>
          <a:bodyPr wrap="square" rtlCol="0">
            <a:spAutoFit/>
          </a:bodyPr>
          <a:lstStyle/>
          <a:p>
            <a:r>
              <a:rPr kumimoji="1" lang="ja-JP" altLang="en-US" dirty="0"/>
              <a:t>✔</a:t>
            </a:r>
          </a:p>
        </p:txBody>
      </p:sp>
      <p:sp>
        <p:nvSpPr>
          <p:cNvPr id="67" name="テキスト ボックス 66">
            <a:extLst>
              <a:ext uri="{FF2B5EF4-FFF2-40B4-BE49-F238E27FC236}">
                <a16:creationId xmlns:a16="http://schemas.microsoft.com/office/drawing/2014/main" id="{6601F639-9618-49A5-A380-BB0B13DDFD92}"/>
              </a:ext>
            </a:extLst>
          </p:cNvPr>
          <p:cNvSpPr txBox="1"/>
          <p:nvPr/>
        </p:nvSpPr>
        <p:spPr>
          <a:xfrm>
            <a:off x="1770068" y="4116825"/>
            <a:ext cx="488127" cy="369332"/>
          </a:xfrm>
          <a:prstGeom prst="rect">
            <a:avLst/>
          </a:prstGeom>
          <a:noFill/>
          <a:ln>
            <a:noFill/>
          </a:ln>
        </p:spPr>
        <p:txBody>
          <a:bodyPr wrap="square" rtlCol="0">
            <a:spAutoFit/>
          </a:bodyPr>
          <a:lstStyle/>
          <a:p>
            <a:r>
              <a:rPr kumimoji="1" lang="ja-JP" altLang="en-US" dirty="0"/>
              <a:t>✔</a:t>
            </a:r>
          </a:p>
        </p:txBody>
      </p:sp>
      <p:sp>
        <p:nvSpPr>
          <p:cNvPr id="68" name="テキスト ボックス 67">
            <a:extLst>
              <a:ext uri="{FF2B5EF4-FFF2-40B4-BE49-F238E27FC236}">
                <a16:creationId xmlns:a16="http://schemas.microsoft.com/office/drawing/2014/main" id="{D6564566-7621-43F1-9AE7-D646E4C9F39E}"/>
              </a:ext>
            </a:extLst>
          </p:cNvPr>
          <p:cNvSpPr txBox="1"/>
          <p:nvPr/>
        </p:nvSpPr>
        <p:spPr>
          <a:xfrm>
            <a:off x="1760674" y="4814395"/>
            <a:ext cx="488127" cy="369332"/>
          </a:xfrm>
          <a:prstGeom prst="rect">
            <a:avLst/>
          </a:prstGeom>
          <a:noFill/>
          <a:ln>
            <a:noFill/>
          </a:ln>
        </p:spPr>
        <p:txBody>
          <a:bodyPr wrap="square" rtlCol="0">
            <a:spAutoFit/>
          </a:bodyPr>
          <a:lstStyle/>
          <a:p>
            <a:r>
              <a:rPr kumimoji="1" lang="ja-JP" altLang="en-US" dirty="0"/>
              <a:t>✔</a:t>
            </a:r>
          </a:p>
        </p:txBody>
      </p:sp>
      <p:sp>
        <p:nvSpPr>
          <p:cNvPr id="69" name="テキスト ボックス 68">
            <a:extLst>
              <a:ext uri="{FF2B5EF4-FFF2-40B4-BE49-F238E27FC236}">
                <a16:creationId xmlns:a16="http://schemas.microsoft.com/office/drawing/2014/main" id="{4FAFC9EA-F2D6-49B1-8FC3-B7610A8FA470}"/>
              </a:ext>
            </a:extLst>
          </p:cNvPr>
          <p:cNvSpPr txBox="1"/>
          <p:nvPr/>
        </p:nvSpPr>
        <p:spPr>
          <a:xfrm>
            <a:off x="1777241" y="5703466"/>
            <a:ext cx="488127" cy="369332"/>
          </a:xfrm>
          <a:prstGeom prst="rect">
            <a:avLst/>
          </a:prstGeom>
          <a:noFill/>
          <a:ln>
            <a:noFill/>
          </a:ln>
        </p:spPr>
        <p:txBody>
          <a:bodyPr wrap="square" rtlCol="0">
            <a:spAutoFit/>
          </a:bodyPr>
          <a:lstStyle/>
          <a:p>
            <a:r>
              <a:rPr kumimoji="1" lang="ja-JP" altLang="en-US" dirty="0"/>
              <a:t>✔</a:t>
            </a:r>
          </a:p>
        </p:txBody>
      </p:sp>
      <p:sp>
        <p:nvSpPr>
          <p:cNvPr id="70" name="テキスト ボックス 69">
            <a:extLst>
              <a:ext uri="{FF2B5EF4-FFF2-40B4-BE49-F238E27FC236}">
                <a16:creationId xmlns:a16="http://schemas.microsoft.com/office/drawing/2014/main" id="{2D30B907-0CDF-4347-881C-D60E17620E01}"/>
              </a:ext>
            </a:extLst>
          </p:cNvPr>
          <p:cNvSpPr txBox="1"/>
          <p:nvPr/>
        </p:nvSpPr>
        <p:spPr>
          <a:xfrm>
            <a:off x="1760674" y="6452016"/>
            <a:ext cx="488127" cy="369332"/>
          </a:xfrm>
          <a:prstGeom prst="rect">
            <a:avLst/>
          </a:prstGeom>
          <a:noFill/>
          <a:ln>
            <a:noFill/>
          </a:ln>
        </p:spPr>
        <p:txBody>
          <a:bodyPr wrap="square" rtlCol="0">
            <a:spAutoFit/>
          </a:bodyPr>
          <a:lstStyle/>
          <a:p>
            <a:r>
              <a:rPr kumimoji="1" lang="ja-JP" altLang="en-US" dirty="0"/>
              <a:t>✔</a:t>
            </a:r>
          </a:p>
        </p:txBody>
      </p:sp>
      <p:sp>
        <p:nvSpPr>
          <p:cNvPr id="71" name="テキスト ボックス 70">
            <a:extLst>
              <a:ext uri="{FF2B5EF4-FFF2-40B4-BE49-F238E27FC236}">
                <a16:creationId xmlns:a16="http://schemas.microsoft.com/office/drawing/2014/main" id="{AF8160B1-583E-4A7D-9C97-3E8B100873D7}"/>
              </a:ext>
            </a:extLst>
          </p:cNvPr>
          <p:cNvSpPr txBox="1"/>
          <p:nvPr/>
        </p:nvSpPr>
        <p:spPr>
          <a:xfrm>
            <a:off x="1790326" y="7149488"/>
            <a:ext cx="488127" cy="369332"/>
          </a:xfrm>
          <a:prstGeom prst="rect">
            <a:avLst/>
          </a:prstGeom>
          <a:noFill/>
          <a:ln>
            <a:noFill/>
          </a:ln>
        </p:spPr>
        <p:txBody>
          <a:bodyPr wrap="square" rtlCol="0">
            <a:spAutoFit/>
          </a:bodyPr>
          <a:lstStyle/>
          <a:p>
            <a:r>
              <a:rPr kumimoji="1" lang="ja-JP" altLang="en-US" dirty="0"/>
              <a:t>✔</a:t>
            </a:r>
          </a:p>
        </p:txBody>
      </p:sp>
      <p:sp>
        <p:nvSpPr>
          <p:cNvPr id="72" name="テキスト ボックス 71">
            <a:extLst>
              <a:ext uri="{FF2B5EF4-FFF2-40B4-BE49-F238E27FC236}">
                <a16:creationId xmlns:a16="http://schemas.microsoft.com/office/drawing/2014/main" id="{9ADD0C7C-EBE1-4E0B-A4A3-284925D372BA}"/>
              </a:ext>
            </a:extLst>
          </p:cNvPr>
          <p:cNvSpPr txBox="1"/>
          <p:nvPr/>
        </p:nvSpPr>
        <p:spPr>
          <a:xfrm>
            <a:off x="1753057" y="7774676"/>
            <a:ext cx="488127" cy="369332"/>
          </a:xfrm>
          <a:prstGeom prst="rect">
            <a:avLst/>
          </a:prstGeom>
          <a:noFill/>
          <a:ln>
            <a:noFill/>
          </a:ln>
        </p:spPr>
        <p:txBody>
          <a:bodyPr wrap="square" rtlCol="0">
            <a:spAutoFit/>
          </a:bodyPr>
          <a:lstStyle/>
          <a:p>
            <a:r>
              <a:rPr kumimoji="1" lang="ja-JP" altLang="en-US" dirty="0"/>
              <a:t>✔</a:t>
            </a:r>
          </a:p>
        </p:txBody>
      </p:sp>
      <p:sp>
        <p:nvSpPr>
          <p:cNvPr id="73" name="テキスト ボックス 72">
            <a:extLst>
              <a:ext uri="{FF2B5EF4-FFF2-40B4-BE49-F238E27FC236}">
                <a16:creationId xmlns:a16="http://schemas.microsoft.com/office/drawing/2014/main" id="{82420A20-C267-4A85-A43F-B43AD3066845}"/>
              </a:ext>
            </a:extLst>
          </p:cNvPr>
          <p:cNvSpPr txBox="1"/>
          <p:nvPr/>
        </p:nvSpPr>
        <p:spPr>
          <a:xfrm>
            <a:off x="1760674" y="8369744"/>
            <a:ext cx="488127" cy="369332"/>
          </a:xfrm>
          <a:prstGeom prst="rect">
            <a:avLst/>
          </a:prstGeom>
          <a:noFill/>
          <a:ln>
            <a:noFill/>
          </a:ln>
        </p:spPr>
        <p:txBody>
          <a:bodyPr wrap="square" rtlCol="0">
            <a:spAutoFit/>
          </a:bodyPr>
          <a:lstStyle/>
          <a:p>
            <a:r>
              <a:rPr kumimoji="1" lang="ja-JP" altLang="en-US" dirty="0"/>
              <a:t>✔</a:t>
            </a:r>
          </a:p>
        </p:txBody>
      </p:sp>
      <p:sp>
        <p:nvSpPr>
          <p:cNvPr id="74" name="テキスト ボックス 73">
            <a:extLst>
              <a:ext uri="{FF2B5EF4-FFF2-40B4-BE49-F238E27FC236}">
                <a16:creationId xmlns:a16="http://schemas.microsoft.com/office/drawing/2014/main" id="{0AC1E3D1-B1C6-4AE7-956A-DF72D89C33C9}"/>
              </a:ext>
            </a:extLst>
          </p:cNvPr>
          <p:cNvSpPr txBox="1"/>
          <p:nvPr/>
        </p:nvSpPr>
        <p:spPr>
          <a:xfrm>
            <a:off x="1793247" y="9132349"/>
            <a:ext cx="488127" cy="369332"/>
          </a:xfrm>
          <a:prstGeom prst="rect">
            <a:avLst/>
          </a:prstGeom>
          <a:noFill/>
          <a:ln>
            <a:noFill/>
          </a:ln>
        </p:spPr>
        <p:txBody>
          <a:bodyPr wrap="square" rtlCol="0">
            <a:spAutoFit/>
          </a:bodyPr>
          <a:lstStyle/>
          <a:p>
            <a:r>
              <a:rPr kumimoji="1" lang="ja-JP" altLang="en-US" dirty="0"/>
              <a:t>✔</a:t>
            </a:r>
          </a:p>
        </p:txBody>
      </p:sp>
    </p:spTree>
    <p:extLst>
      <p:ext uri="{BB962C8B-B14F-4D97-AF65-F5344CB8AC3E}">
        <p14:creationId xmlns:p14="http://schemas.microsoft.com/office/powerpoint/2010/main" val="3200254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２</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基本的な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感染防止</a:t>
              </a:r>
            </a:p>
          </p:txBody>
        </p:sp>
        <p:sp>
          <p:nvSpPr>
            <p:cNvPr id="21" name="テキスト ボックス 20"/>
            <p:cNvSpPr txBox="1"/>
            <p:nvPr/>
          </p:nvSpPr>
          <p:spPr>
            <a:xfrm>
              <a:off x="1141466" y="1461235"/>
              <a:ext cx="5617474" cy="584775"/>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令和２年９月１９日以降の取扱いが催物に適用されるためには、下記の項目を満たすことが必要です。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感染防止対策チェックリスト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090246" y="532563"/>
            <a:ext cx="4667459"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124955" y="1954899"/>
            <a:ext cx="6608092" cy="7920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20" name="グループ化 19"/>
          <p:cNvGrpSpPr/>
          <p:nvPr/>
        </p:nvGrpSpPr>
        <p:grpSpPr>
          <a:xfrm>
            <a:off x="205683" y="7695909"/>
            <a:ext cx="6466338" cy="2180863"/>
            <a:chOff x="205683" y="2600052"/>
            <a:chExt cx="6466338" cy="2180863"/>
          </a:xfrm>
        </p:grpSpPr>
        <p:sp>
          <p:nvSpPr>
            <p:cNvPr id="165" name="角丸四角形 164"/>
            <p:cNvSpPr/>
            <p:nvPr/>
          </p:nvSpPr>
          <p:spPr>
            <a:xfrm>
              <a:off x="205683" y="2600052"/>
              <a:ext cx="1355488" cy="2106845"/>
            </a:xfrm>
            <a:prstGeom prst="roundRect">
              <a:avLst>
                <a:gd name="adj" fmla="val 10054"/>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参加者の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把握</a:t>
              </a:r>
            </a:p>
          </p:txBody>
        </p:sp>
        <p:sp>
          <p:nvSpPr>
            <p:cNvPr id="166" name="角丸四角形 165"/>
            <p:cNvSpPr/>
            <p:nvPr/>
          </p:nvSpPr>
          <p:spPr>
            <a:xfrm>
              <a:off x="1686503" y="2602895"/>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0" name="正方形/長方形 159"/>
            <p:cNvSpPr/>
            <p:nvPr/>
          </p:nvSpPr>
          <p:spPr>
            <a:xfrm>
              <a:off x="1855334" y="273336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テキスト ボックス 160"/>
            <p:cNvSpPr txBox="1"/>
            <p:nvPr/>
          </p:nvSpPr>
          <p:spPr>
            <a:xfrm>
              <a:off x="2159722" y="2648615"/>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可能な限り事前予約制とし、あるいは入場時に連絡先を把握する</a:t>
              </a:r>
            </a:p>
          </p:txBody>
        </p:sp>
        <p:sp>
          <p:nvSpPr>
            <p:cNvPr id="162" name="角丸四角形 161"/>
            <p:cNvSpPr/>
            <p:nvPr/>
          </p:nvSpPr>
          <p:spPr>
            <a:xfrm>
              <a:off x="1686503" y="3213023"/>
              <a:ext cx="4985518" cy="1493875"/>
            </a:xfrm>
            <a:prstGeom prst="roundRect">
              <a:avLst>
                <a:gd name="adj" fmla="val 77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3" name="正方形/長方形 162"/>
            <p:cNvSpPr/>
            <p:nvPr/>
          </p:nvSpPr>
          <p:spPr>
            <a:xfrm>
              <a:off x="1855334" y="377687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2159722" y="3252291"/>
              <a:ext cx="4504004" cy="1528624"/>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接触確認アプリ（</a:t>
              </a:r>
              <a:r>
                <a:rPr kumimoji="1" lang="en-US" altLang="ja-JP" sz="1600" b="1" dirty="0">
                  <a:latin typeface="メイリオ" panose="020B0604030504040204" pitchFamily="50" charset="-128"/>
                  <a:ea typeface="メイリオ" panose="020B0604030504040204" pitchFamily="50" charset="-128"/>
                </a:rPr>
                <a:t>COCOA</a:t>
              </a:r>
              <a:r>
                <a:rPr kumimoji="1" lang="ja-JP" altLang="en-US" sz="1600" b="1" dirty="0">
                  <a:latin typeface="メイリオ" panose="020B0604030504040204" pitchFamily="50" charset="-128"/>
                  <a:ea typeface="メイリオ" panose="020B0604030504040204" pitchFamily="50" charset="-128"/>
                </a:rPr>
                <a:t>）や岐阜県感染警戒</a:t>
              </a:r>
              <a:r>
                <a:rPr kumimoji="1" lang="en-US" altLang="ja-JP" sz="1600" b="1" dirty="0">
                  <a:latin typeface="メイリオ" panose="020B0604030504040204" pitchFamily="50" charset="-128"/>
                  <a:ea typeface="メイリオ" panose="020B0604030504040204" pitchFamily="50" charset="-128"/>
                </a:rPr>
                <a:t>QR</a:t>
              </a:r>
              <a:r>
                <a:rPr kumimoji="1" lang="ja-JP" altLang="en-US" sz="1600" b="1" dirty="0">
                  <a:latin typeface="メイリオ" panose="020B0604030504040204" pitchFamily="50" charset="-128"/>
                  <a:ea typeface="メイリオ" panose="020B0604030504040204" pitchFamily="50" charset="-128"/>
                </a:rPr>
                <a:t>システムを活用する</a:t>
              </a:r>
            </a:p>
            <a:p>
              <a:pPr>
                <a:lnSpc>
                  <a:spcPts val="1600"/>
                </a:lnSpc>
              </a:pPr>
              <a:r>
                <a:rPr kumimoji="1" lang="ja-JP" altLang="en-US" sz="1600" b="1" dirty="0">
                  <a:latin typeface="メイリオ" panose="020B0604030504040204" pitchFamily="50" charset="-128"/>
                  <a:ea typeface="メイリオ" panose="020B0604030504040204" pitchFamily="50" charset="-128"/>
                </a:rPr>
                <a:t>・アプリの</a:t>
              </a:r>
              <a:r>
                <a:rPr kumimoji="1" lang="en-US" altLang="ja-JP" sz="1600" b="1" dirty="0">
                  <a:latin typeface="メイリオ" panose="020B0604030504040204" pitchFamily="50" charset="-128"/>
                  <a:ea typeface="メイリオ" panose="020B0604030504040204" pitchFamily="50" charset="-128"/>
                </a:rPr>
                <a:t>QR</a:t>
              </a:r>
              <a:r>
                <a:rPr kumimoji="1" lang="ja-JP" altLang="en-US" sz="1600" b="1" dirty="0">
                  <a:latin typeface="メイリオ" panose="020B0604030504040204" pitchFamily="50" charset="-128"/>
                  <a:ea typeface="メイリオ" panose="020B0604030504040204" pitchFamily="50" charset="-128"/>
                </a:rPr>
                <a:t>コードを入口に掲示すること　</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等による具体的な促進措置を導入する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・携帯電話の利用を控える場面では、「電源</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及び</a:t>
              </a:r>
              <a:r>
                <a:rPr kumimoji="1" lang="en-US" altLang="ja-JP" sz="1600" b="1" dirty="0">
                  <a:latin typeface="メイリオ" panose="020B0604030504040204" pitchFamily="50" charset="-128"/>
                  <a:ea typeface="メイリオ" panose="020B0604030504040204" pitchFamily="50" charset="-128"/>
                </a:rPr>
                <a:t>Bluetooth</a:t>
              </a:r>
              <a:r>
                <a:rPr kumimoji="1" lang="ja-JP" altLang="en-US" sz="1600" b="1" dirty="0">
                  <a:latin typeface="メイリオ" panose="020B0604030504040204" pitchFamily="50" charset="-128"/>
                  <a:ea typeface="メイリオ" panose="020B0604030504040204" pitchFamily="50" charset="-128"/>
                </a:rPr>
                <a:t>を</a:t>
              </a:r>
              <a:r>
                <a:rPr kumimoji="1" lang="en-US" altLang="ja-JP" sz="1600" b="1" dirty="0">
                  <a:latin typeface="メイリオ" panose="020B0604030504040204" pitchFamily="50" charset="-128"/>
                  <a:ea typeface="メイリオ" panose="020B0604030504040204" pitchFamily="50" charset="-128"/>
                </a:rPr>
                <a:t>ON</a:t>
              </a:r>
              <a:r>
                <a:rPr kumimoji="1" lang="ja-JP" altLang="en-US" sz="1600" b="1" dirty="0">
                  <a:latin typeface="メイリオ" panose="020B0604030504040204" pitchFamily="50" charset="-128"/>
                  <a:ea typeface="メイリオ" panose="020B0604030504040204" pitchFamily="50" charset="-128"/>
                </a:rPr>
                <a:t>にした上でマナー</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モード」にすることを推奨する</a:t>
              </a:r>
            </a:p>
          </p:txBody>
        </p:sp>
      </p:grpSp>
      <p:grpSp>
        <p:nvGrpSpPr>
          <p:cNvPr id="2" name="グループ化 1"/>
          <p:cNvGrpSpPr/>
          <p:nvPr/>
        </p:nvGrpSpPr>
        <p:grpSpPr>
          <a:xfrm>
            <a:off x="205683" y="2017121"/>
            <a:ext cx="6466338" cy="2536455"/>
            <a:chOff x="205683" y="2098146"/>
            <a:chExt cx="6466338" cy="2536455"/>
          </a:xfrm>
        </p:grpSpPr>
        <p:sp>
          <p:nvSpPr>
            <p:cNvPr id="195" name="角丸四角形 194"/>
            <p:cNvSpPr/>
            <p:nvPr/>
          </p:nvSpPr>
          <p:spPr>
            <a:xfrm>
              <a:off x="205683" y="2098146"/>
              <a:ext cx="1355488" cy="2487466"/>
            </a:xfrm>
            <a:prstGeom prst="roundRect">
              <a:avLst>
                <a:gd name="adj" fmla="val 9387"/>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身体的距離の確保</a:t>
              </a:r>
            </a:p>
          </p:txBody>
        </p:sp>
        <p:grpSp>
          <p:nvGrpSpPr>
            <p:cNvPr id="19" name="グループ化 18"/>
            <p:cNvGrpSpPr/>
            <p:nvPr/>
          </p:nvGrpSpPr>
          <p:grpSpPr>
            <a:xfrm>
              <a:off x="1686503" y="2100989"/>
              <a:ext cx="4985518" cy="1152824"/>
              <a:chOff x="1686503" y="6633773"/>
              <a:chExt cx="4985518" cy="1152824"/>
            </a:xfrm>
          </p:grpSpPr>
          <p:sp>
            <p:nvSpPr>
              <p:cNvPr id="196" name="角丸四角形 195"/>
              <p:cNvSpPr/>
              <p:nvPr/>
            </p:nvSpPr>
            <p:spPr>
              <a:xfrm>
                <a:off x="1686503" y="6633773"/>
                <a:ext cx="4985518" cy="1125271"/>
              </a:xfrm>
              <a:prstGeom prst="roundRect">
                <a:avLst>
                  <a:gd name="adj" fmla="val 86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0" name="正方形/長方形 189"/>
              <p:cNvSpPr/>
              <p:nvPr/>
            </p:nvSpPr>
            <p:spPr>
              <a:xfrm>
                <a:off x="1855334" y="7020717"/>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テキスト ボックス 190"/>
              <p:cNvSpPr txBox="1"/>
              <p:nvPr/>
            </p:nvSpPr>
            <p:spPr>
              <a:xfrm>
                <a:off x="2159722" y="6668342"/>
                <a:ext cx="4504004" cy="111825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隣席との身体的距離をできれば２ｍ、最低１ｍ確保する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・同一の観客グループ間（５名以内に限る。）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では座席を空けず、グループ間は１席（立席</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の場合１ｍ）空ける</a:t>
                </a:r>
              </a:p>
            </p:txBody>
          </p:sp>
        </p:grpSp>
        <p:grpSp>
          <p:nvGrpSpPr>
            <p:cNvPr id="17" name="グループ化 16"/>
            <p:cNvGrpSpPr/>
            <p:nvPr/>
          </p:nvGrpSpPr>
          <p:grpSpPr>
            <a:xfrm>
              <a:off x="1686503" y="3266114"/>
              <a:ext cx="4985518" cy="553545"/>
              <a:chOff x="1686503" y="7243901"/>
              <a:chExt cx="4985518" cy="553545"/>
            </a:xfrm>
          </p:grpSpPr>
          <p:sp>
            <p:nvSpPr>
              <p:cNvPr id="192" name="角丸四角形 191"/>
              <p:cNvSpPr/>
              <p:nvPr/>
            </p:nvSpPr>
            <p:spPr>
              <a:xfrm>
                <a:off x="1686503" y="7243901"/>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3" name="正方形/長方形 192"/>
              <p:cNvSpPr/>
              <p:nvPr/>
            </p:nvSpPr>
            <p:spPr>
              <a:xfrm>
                <a:off x="1855334" y="7379490"/>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4" name="テキスト ボックス 193"/>
              <p:cNvSpPr txBox="1"/>
              <p:nvPr/>
            </p:nvSpPr>
            <p:spPr>
              <a:xfrm>
                <a:off x="2159722" y="7294744"/>
                <a:ext cx="4504004" cy="502702"/>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演者が発生する場合には、舞台から観客の間隔を２ｍ確保する</a:t>
                </a:r>
              </a:p>
            </p:txBody>
          </p:sp>
        </p:grpSp>
        <p:grpSp>
          <p:nvGrpSpPr>
            <p:cNvPr id="16" name="グループ化 15"/>
            <p:cNvGrpSpPr/>
            <p:nvPr/>
          </p:nvGrpSpPr>
          <p:grpSpPr>
            <a:xfrm>
              <a:off x="1686503" y="3865612"/>
              <a:ext cx="4985518" cy="768989"/>
              <a:chOff x="1686503" y="7854028"/>
              <a:chExt cx="4985518" cy="768989"/>
            </a:xfrm>
          </p:grpSpPr>
          <p:sp>
            <p:nvSpPr>
              <p:cNvPr id="197" name="角丸四角形 196"/>
              <p:cNvSpPr/>
              <p:nvPr/>
            </p:nvSpPr>
            <p:spPr>
              <a:xfrm>
                <a:off x="1686503" y="7854028"/>
                <a:ext cx="4985518" cy="72000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8" name="正方形/長方形 197"/>
              <p:cNvSpPr/>
              <p:nvPr/>
            </p:nvSpPr>
            <p:spPr>
              <a:xfrm>
                <a:off x="1855334" y="805652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9" name="テキスト ボックス 198"/>
              <p:cNvSpPr txBox="1"/>
              <p:nvPr/>
            </p:nvSpPr>
            <p:spPr>
              <a:xfrm>
                <a:off x="2159722" y="7904872"/>
                <a:ext cx="4504004" cy="71814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足形マークの設置、誘導員の配置等により、</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混雑時でも密にならない程度の間隔（最低限人と人とが触れ合わない程度の間隔）を確保する</a:t>
                </a:r>
              </a:p>
            </p:txBody>
          </p:sp>
        </p:grpSp>
      </p:grpSp>
      <p:grpSp>
        <p:nvGrpSpPr>
          <p:cNvPr id="57" name="グループ化 56"/>
          <p:cNvGrpSpPr/>
          <p:nvPr/>
        </p:nvGrpSpPr>
        <p:grpSpPr>
          <a:xfrm>
            <a:off x="205683" y="4563669"/>
            <a:ext cx="6466338" cy="1630755"/>
            <a:chOff x="205683" y="2098146"/>
            <a:chExt cx="6466338" cy="1630755"/>
          </a:xfrm>
        </p:grpSpPr>
        <p:sp>
          <p:nvSpPr>
            <p:cNvPr id="58" name="角丸四角形 57"/>
            <p:cNvSpPr/>
            <p:nvPr/>
          </p:nvSpPr>
          <p:spPr>
            <a:xfrm>
              <a:off x="205683" y="2098146"/>
              <a:ext cx="1355488" cy="1630755"/>
            </a:xfrm>
            <a:prstGeom prst="roundRect">
              <a:avLst>
                <a:gd name="adj" fmla="val 9387"/>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飲食の制限</a:t>
              </a:r>
            </a:p>
          </p:txBody>
        </p:sp>
        <p:grpSp>
          <p:nvGrpSpPr>
            <p:cNvPr id="59" name="グループ化 58"/>
            <p:cNvGrpSpPr/>
            <p:nvPr/>
          </p:nvGrpSpPr>
          <p:grpSpPr>
            <a:xfrm>
              <a:off x="1686503" y="2100989"/>
              <a:ext cx="4985518" cy="558681"/>
              <a:chOff x="1686503" y="6633773"/>
              <a:chExt cx="4985518" cy="558681"/>
            </a:xfrm>
          </p:grpSpPr>
          <p:sp>
            <p:nvSpPr>
              <p:cNvPr id="68" name="角丸四角形 67"/>
              <p:cNvSpPr/>
              <p:nvPr/>
            </p:nvSpPr>
            <p:spPr>
              <a:xfrm>
                <a:off x="1686503" y="6633773"/>
                <a:ext cx="4985518" cy="538817"/>
              </a:xfrm>
              <a:prstGeom prst="roundRect">
                <a:avLst>
                  <a:gd name="adj" fmla="val 1903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9" name="正方形/長方形 68"/>
              <p:cNvSpPr/>
              <p:nvPr/>
            </p:nvSpPr>
            <p:spPr>
              <a:xfrm>
                <a:off x="1855334" y="6753090"/>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テキスト ボックス 69"/>
              <p:cNvSpPr txBox="1"/>
              <p:nvPr/>
            </p:nvSpPr>
            <p:spPr>
              <a:xfrm>
                <a:off x="2159722" y="6679493"/>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飲食用に感染防止策を行ったエリア以外での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飲食を制限する</a:t>
                </a:r>
              </a:p>
            </p:txBody>
          </p:sp>
        </p:grpSp>
        <p:grpSp>
          <p:nvGrpSpPr>
            <p:cNvPr id="60" name="グループ化 59"/>
            <p:cNvGrpSpPr/>
            <p:nvPr/>
          </p:nvGrpSpPr>
          <p:grpSpPr>
            <a:xfrm>
              <a:off x="1686503" y="2697405"/>
              <a:ext cx="4985518" cy="564696"/>
              <a:chOff x="1686503" y="6675192"/>
              <a:chExt cx="4985518" cy="564696"/>
            </a:xfrm>
          </p:grpSpPr>
          <p:sp>
            <p:nvSpPr>
              <p:cNvPr id="65" name="角丸四角形 64"/>
              <p:cNvSpPr/>
              <p:nvPr/>
            </p:nvSpPr>
            <p:spPr>
              <a:xfrm>
                <a:off x="1686503" y="6675192"/>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6" name="正方形/長方形 65"/>
              <p:cNvSpPr/>
              <p:nvPr/>
            </p:nvSpPr>
            <p:spPr>
              <a:xfrm>
                <a:off x="1855334" y="681078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p:cNvSpPr txBox="1"/>
              <p:nvPr/>
            </p:nvSpPr>
            <p:spPr>
              <a:xfrm>
                <a:off x="2159722" y="6737186"/>
                <a:ext cx="4504004" cy="502702"/>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休憩時間中及びイベント前後の食事等による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感染防止を徹底する</a:t>
                </a:r>
              </a:p>
            </p:txBody>
          </p:sp>
        </p:grpSp>
        <p:grpSp>
          <p:nvGrpSpPr>
            <p:cNvPr id="61" name="グループ化 60"/>
            <p:cNvGrpSpPr/>
            <p:nvPr/>
          </p:nvGrpSpPr>
          <p:grpSpPr>
            <a:xfrm>
              <a:off x="1686503" y="3296901"/>
              <a:ext cx="4985518" cy="432000"/>
              <a:chOff x="1686503" y="7285317"/>
              <a:chExt cx="4985518" cy="432000"/>
            </a:xfrm>
          </p:grpSpPr>
          <p:sp>
            <p:nvSpPr>
              <p:cNvPr id="62" name="角丸四角形 61"/>
              <p:cNvSpPr/>
              <p:nvPr/>
            </p:nvSpPr>
            <p:spPr>
              <a:xfrm>
                <a:off x="1686503" y="7285317"/>
                <a:ext cx="4985518" cy="432000"/>
              </a:xfrm>
              <a:prstGeom prst="roundRect">
                <a:avLst>
                  <a:gd name="adj" fmla="val 2892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3" name="正方形/長方形 62"/>
              <p:cNvSpPr/>
              <p:nvPr/>
            </p:nvSpPr>
            <p:spPr>
              <a:xfrm>
                <a:off x="1855334" y="7353576"/>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p:cNvSpPr txBox="1"/>
              <p:nvPr/>
            </p:nvSpPr>
            <p:spPr>
              <a:xfrm>
                <a:off x="2159722" y="7380765"/>
                <a:ext cx="4504004" cy="307777"/>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過度な飲酒の自粛呼びかけを行う</a:t>
                </a:r>
              </a:p>
            </p:txBody>
          </p:sp>
        </p:grpSp>
      </p:grpSp>
      <p:grpSp>
        <p:nvGrpSpPr>
          <p:cNvPr id="71" name="グループ化 70"/>
          <p:cNvGrpSpPr/>
          <p:nvPr/>
        </p:nvGrpSpPr>
        <p:grpSpPr>
          <a:xfrm>
            <a:off x="205683" y="6249501"/>
            <a:ext cx="6652695" cy="1414481"/>
            <a:chOff x="205683" y="2098146"/>
            <a:chExt cx="6652695" cy="1414481"/>
          </a:xfrm>
        </p:grpSpPr>
        <p:sp>
          <p:nvSpPr>
            <p:cNvPr id="72" name="角丸四角形 71"/>
            <p:cNvSpPr/>
            <p:nvPr/>
          </p:nvSpPr>
          <p:spPr>
            <a:xfrm>
              <a:off x="205683" y="2098146"/>
              <a:ext cx="1355488" cy="1391332"/>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参加者の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制限</a:t>
              </a:r>
            </a:p>
          </p:txBody>
        </p:sp>
        <p:grpSp>
          <p:nvGrpSpPr>
            <p:cNvPr id="73" name="グループ化 72"/>
            <p:cNvGrpSpPr/>
            <p:nvPr/>
          </p:nvGrpSpPr>
          <p:grpSpPr>
            <a:xfrm>
              <a:off x="1686503" y="2100990"/>
              <a:ext cx="5171875" cy="1411637"/>
              <a:chOff x="1686503" y="6633774"/>
              <a:chExt cx="5171875" cy="1411637"/>
            </a:xfrm>
          </p:grpSpPr>
          <p:sp>
            <p:nvSpPr>
              <p:cNvPr id="87" name="角丸四角形 86"/>
              <p:cNvSpPr/>
              <p:nvPr/>
            </p:nvSpPr>
            <p:spPr>
              <a:xfrm>
                <a:off x="1686503" y="6633774"/>
                <a:ext cx="4985518" cy="1388488"/>
              </a:xfrm>
              <a:prstGeom prst="roundRect">
                <a:avLst>
                  <a:gd name="adj" fmla="val 86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正方形/長方形 87"/>
              <p:cNvSpPr/>
              <p:nvPr/>
            </p:nvSpPr>
            <p:spPr>
              <a:xfrm>
                <a:off x="1855334" y="7195397"/>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p:cNvSpPr txBox="1"/>
              <p:nvPr/>
            </p:nvSpPr>
            <p:spPr>
              <a:xfrm>
                <a:off x="2159721" y="6721972"/>
                <a:ext cx="4698657" cy="1323439"/>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入場時の検温、有症状（発熱又は風邪等の症状）を理由に入場できなかった際の払い戻し措置等</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により、有症状者の入場を確実に防止する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発熱者・有症状者の入場は断る等のルールを</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開催前に明確に規定し、当該規定を十分周知</a:t>
                </a:r>
              </a:p>
              <a:p>
                <a:pPr>
                  <a:lnSpc>
                    <a:spcPts val="1600"/>
                  </a:lnSpc>
                </a:pPr>
                <a:r>
                  <a:rPr kumimoji="1" lang="ja-JP" altLang="en-US" sz="1600" b="1" dirty="0">
                    <a:latin typeface="メイリオ" panose="020B0604030504040204" pitchFamily="50" charset="-128"/>
                    <a:ea typeface="メイリオ" panose="020B0604030504040204" pitchFamily="50" charset="-128"/>
                  </a:rPr>
                  <a:t>　している場合は払い戻し不要</a:t>
                </a:r>
              </a:p>
            </p:txBody>
          </p:sp>
        </p:grpSp>
      </p:grpSp>
      <p:sp>
        <p:nvSpPr>
          <p:cNvPr id="53" name="テキスト ボックス 52"/>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54" name="テキスト ボックス 53"/>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3</a:t>
            </a:r>
          </a:p>
        </p:txBody>
      </p:sp>
      <p:sp>
        <p:nvSpPr>
          <p:cNvPr id="55" name="テキスト ボックス 54">
            <a:extLst>
              <a:ext uri="{FF2B5EF4-FFF2-40B4-BE49-F238E27FC236}">
                <a16:creationId xmlns:a16="http://schemas.microsoft.com/office/drawing/2014/main" id="{1022D0B3-F8B8-4F3B-806C-41803B3BBD28}"/>
              </a:ext>
            </a:extLst>
          </p:cNvPr>
          <p:cNvSpPr txBox="1"/>
          <p:nvPr/>
        </p:nvSpPr>
        <p:spPr>
          <a:xfrm>
            <a:off x="1790326" y="2348987"/>
            <a:ext cx="488127" cy="369332"/>
          </a:xfrm>
          <a:prstGeom prst="rect">
            <a:avLst/>
          </a:prstGeom>
          <a:noFill/>
          <a:ln>
            <a:noFill/>
          </a:ln>
        </p:spPr>
        <p:txBody>
          <a:bodyPr wrap="square" rtlCol="0">
            <a:spAutoFit/>
          </a:bodyPr>
          <a:lstStyle/>
          <a:p>
            <a:r>
              <a:rPr kumimoji="1" lang="ja-JP" altLang="en-US" dirty="0"/>
              <a:t>✔</a:t>
            </a:r>
          </a:p>
        </p:txBody>
      </p:sp>
      <p:sp>
        <p:nvSpPr>
          <p:cNvPr id="56" name="テキスト ボックス 55">
            <a:extLst>
              <a:ext uri="{FF2B5EF4-FFF2-40B4-BE49-F238E27FC236}">
                <a16:creationId xmlns:a16="http://schemas.microsoft.com/office/drawing/2014/main" id="{8E3E0C2A-F5E9-4FD2-AB81-A3A15CF505FB}"/>
              </a:ext>
            </a:extLst>
          </p:cNvPr>
          <p:cNvSpPr txBox="1"/>
          <p:nvPr/>
        </p:nvSpPr>
        <p:spPr>
          <a:xfrm>
            <a:off x="1772435" y="3250436"/>
            <a:ext cx="488127" cy="369332"/>
          </a:xfrm>
          <a:prstGeom prst="rect">
            <a:avLst/>
          </a:prstGeom>
          <a:noFill/>
          <a:ln>
            <a:noFill/>
          </a:ln>
        </p:spPr>
        <p:txBody>
          <a:bodyPr wrap="square" rtlCol="0">
            <a:spAutoFit/>
          </a:bodyPr>
          <a:lstStyle/>
          <a:p>
            <a:r>
              <a:rPr kumimoji="1" lang="ja-JP" altLang="en-US" dirty="0"/>
              <a:t>✔</a:t>
            </a:r>
          </a:p>
        </p:txBody>
      </p:sp>
      <p:sp>
        <p:nvSpPr>
          <p:cNvPr id="75" name="テキスト ボックス 74">
            <a:extLst>
              <a:ext uri="{FF2B5EF4-FFF2-40B4-BE49-F238E27FC236}">
                <a16:creationId xmlns:a16="http://schemas.microsoft.com/office/drawing/2014/main" id="{DE3CBE1F-31F2-415E-82B3-E5DEC67D48A1}"/>
              </a:ext>
            </a:extLst>
          </p:cNvPr>
          <p:cNvSpPr txBox="1"/>
          <p:nvPr/>
        </p:nvSpPr>
        <p:spPr>
          <a:xfrm>
            <a:off x="1790326" y="3898290"/>
            <a:ext cx="488127" cy="369332"/>
          </a:xfrm>
          <a:prstGeom prst="rect">
            <a:avLst/>
          </a:prstGeom>
          <a:noFill/>
          <a:ln>
            <a:noFill/>
          </a:ln>
        </p:spPr>
        <p:txBody>
          <a:bodyPr wrap="square" rtlCol="0">
            <a:spAutoFit/>
          </a:bodyPr>
          <a:lstStyle/>
          <a:p>
            <a:r>
              <a:rPr kumimoji="1" lang="ja-JP" altLang="en-US" dirty="0"/>
              <a:t>✔</a:t>
            </a:r>
          </a:p>
        </p:txBody>
      </p:sp>
      <p:sp>
        <p:nvSpPr>
          <p:cNvPr id="76" name="テキスト ボックス 75">
            <a:extLst>
              <a:ext uri="{FF2B5EF4-FFF2-40B4-BE49-F238E27FC236}">
                <a16:creationId xmlns:a16="http://schemas.microsoft.com/office/drawing/2014/main" id="{61872E07-EDA4-457E-B189-107E501B0C49}"/>
              </a:ext>
            </a:extLst>
          </p:cNvPr>
          <p:cNvSpPr txBox="1"/>
          <p:nvPr/>
        </p:nvSpPr>
        <p:spPr>
          <a:xfrm>
            <a:off x="1731307" y="4609696"/>
            <a:ext cx="488127" cy="369332"/>
          </a:xfrm>
          <a:prstGeom prst="rect">
            <a:avLst/>
          </a:prstGeom>
          <a:noFill/>
          <a:ln>
            <a:noFill/>
          </a:ln>
        </p:spPr>
        <p:txBody>
          <a:bodyPr wrap="square" rtlCol="0">
            <a:spAutoFit/>
          </a:bodyPr>
          <a:lstStyle/>
          <a:p>
            <a:r>
              <a:rPr kumimoji="1" lang="ja-JP" altLang="en-US" dirty="0"/>
              <a:t>✔</a:t>
            </a:r>
          </a:p>
        </p:txBody>
      </p:sp>
      <p:sp>
        <p:nvSpPr>
          <p:cNvPr id="77" name="テキスト ボックス 76">
            <a:extLst>
              <a:ext uri="{FF2B5EF4-FFF2-40B4-BE49-F238E27FC236}">
                <a16:creationId xmlns:a16="http://schemas.microsoft.com/office/drawing/2014/main" id="{44CA0A82-B0E2-4746-9306-8AEFAF834691}"/>
              </a:ext>
            </a:extLst>
          </p:cNvPr>
          <p:cNvSpPr txBox="1"/>
          <p:nvPr/>
        </p:nvSpPr>
        <p:spPr>
          <a:xfrm>
            <a:off x="1772435" y="5193448"/>
            <a:ext cx="488127" cy="369332"/>
          </a:xfrm>
          <a:prstGeom prst="rect">
            <a:avLst/>
          </a:prstGeom>
          <a:noFill/>
          <a:ln>
            <a:noFill/>
          </a:ln>
        </p:spPr>
        <p:txBody>
          <a:bodyPr wrap="square" rtlCol="0">
            <a:spAutoFit/>
          </a:bodyPr>
          <a:lstStyle/>
          <a:p>
            <a:r>
              <a:rPr kumimoji="1" lang="ja-JP" altLang="en-US" dirty="0"/>
              <a:t>✔</a:t>
            </a:r>
          </a:p>
        </p:txBody>
      </p:sp>
      <p:sp>
        <p:nvSpPr>
          <p:cNvPr id="78" name="テキスト ボックス 77">
            <a:extLst>
              <a:ext uri="{FF2B5EF4-FFF2-40B4-BE49-F238E27FC236}">
                <a16:creationId xmlns:a16="http://schemas.microsoft.com/office/drawing/2014/main" id="{53762FAA-064B-4E5D-8A3E-939073F23743}"/>
              </a:ext>
            </a:extLst>
          </p:cNvPr>
          <p:cNvSpPr txBox="1"/>
          <p:nvPr/>
        </p:nvSpPr>
        <p:spPr>
          <a:xfrm>
            <a:off x="1772435" y="5751343"/>
            <a:ext cx="488127" cy="369332"/>
          </a:xfrm>
          <a:prstGeom prst="rect">
            <a:avLst/>
          </a:prstGeom>
          <a:noFill/>
          <a:ln>
            <a:noFill/>
          </a:ln>
        </p:spPr>
        <p:txBody>
          <a:bodyPr wrap="square" rtlCol="0">
            <a:spAutoFit/>
          </a:bodyPr>
          <a:lstStyle/>
          <a:p>
            <a:r>
              <a:rPr kumimoji="1" lang="ja-JP" altLang="en-US" dirty="0"/>
              <a:t>✔</a:t>
            </a:r>
          </a:p>
        </p:txBody>
      </p:sp>
      <p:sp>
        <p:nvSpPr>
          <p:cNvPr id="79" name="テキスト ボックス 78">
            <a:extLst>
              <a:ext uri="{FF2B5EF4-FFF2-40B4-BE49-F238E27FC236}">
                <a16:creationId xmlns:a16="http://schemas.microsoft.com/office/drawing/2014/main" id="{D5DA06A9-CDD2-4165-B5BD-DC134CBFE64D}"/>
              </a:ext>
            </a:extLst>
          </p:cNvPr>
          <p:cNvSpPr txBox="1"/>
          <p:nvPr/>
        </p:nvSpPr>
        <p:spPr>
          <a:xfrm>
            <a:off x="1772435" y="6730282"/>
            <a:ext cx="488127" cy="369332"/>
          </a:xfrm>
          <a:prstGeom prst="rect">
            <a:avLst/>
          </a:prstGeom>
          <a:noFill/>
          <a:ln>
            <a:noFill/>
          </a:ln>
        </p:spPr>
        <p:txBody>
          <a:bodyPr wrap="square" rtlCol="0">
            <a:spAutoFit/>
          </a:bodyPr>
          <a:lstStyle/>
          <a:p>
            <a:r>
              <a:rPr kumimoji="1" lang="ja-JP" altLang="en-US" dirty="0"/>
              <a:t>✔</a:t>
            </a:r>
          </a:p>
        </p:txBody>
      </p:sp>
      <p:sp>
        <p:nvSpPr>
          <p:cNvPr id="80" name="テキスト ボックス 79">
            <a:extLst>
              <a:ext uri="{FF2B5EF4-FFF2-40B4-BE49-F238E27FC236}">
                <a16:creationId xmlns:a16="http://schemas.microsoft.com/office/drawing/2014/main" id="{921AC045-0247-4FF2-B228-A8529F0D3729}"/>
              </a:ext>
            </a:extLst>
          </p:cNvPr>
          <p:cNvSpPr txBox="1"/>
          <p:nvPr/>
        </p:nvSpPr>
        <p:spPr>
          <a:xfrm>
            <a:off x="1744007" y="7772587"/>
            <a:ext cx="488127" cy="369332"/>
          </a:xfrm>
          <a:prstGeom prst="rect">
            <a:avLst/>
          </a:prstGeom>
          <a:noFill/>
          <a:ln>
            <a:noFill/>
          </a:ln>
        </p:spPr>
        <p:txBody>
          <a:bodyPr wrap="square" rtlCol="0">
            <a:spAutoFit/>
          </a:bodyPr>
          <a:lstStyle/>
          <a:p>
            <a:r>
              <a:rPr kumimoji="1" lang="ja-JP" altLang="en-US" dirty="0"/>
              <a:t>✔</a:t>
            </a:r>
          </a:p>
        </p:txBody>
      </p:sp>
      <p:sp>
        <p:nvSpPr>
          <p:cNvPr id="81" name="テキスト ボックス 80">
            <a:extLst>
              <a:ext uri="{FF2B5EF4-FFF2-40B4-BE49-F238E27FC236}">
                <a16:creationId xmlns:a16="http://schemas.microsoft.com/office/drawing/2014/main" id="{3531BED3-A5E3-495C-B1FB-6D9F71D87F81}"/>
              </a:ext>
            </a:extLst>
          </p:cNvPr>
          <p:cNvSpPr txBox="1"/>
          <p:nvPr/>
        </p:nvSpPr>
        <p:spPr>
          <a:xfrm>
            <a:off x="1785118" y="8801223"/>
            <a:ext cx="488127" cy="369332"/>
          </a:xfrm>
          <a:prstGeom prst="rect">
            <a:avLst/>
          </a:prstGeom>
          <a:noFill/>
          <a:ln>
            <a:noFill/>
          </a:ln>
        </p:spPr>
        <p:txBody>
          <a:bodyPr wrap="square" rtlCol="0">
            <a:spAutoFit/>
          </a:bodyPr>
          <a:lstStyle/>
          <a:p>
            <a:r>
              <a:rPr kumimoji="1" lang="ja-JP" altLang="en-US" dirty="0"/>
              <a:t>✔</a:t>
            </a:r>
          </a:p>
        </p:txBody>
      </p:sp>
    </p:spTree>
    <p:extLst>
      <p:ext uri="{BB962C8B-B14F-4D97-AF65-F5344CB8AC3E}">
        <p14:creationId xmlns:p14="http://schemas.microsoft.com/office/powerpoint/2010/main" val="65641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２</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基本的な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感染防止</a:t>
              </a:r>
            </a:p>
          </p:txBody>
        </p:sp>
        <p:sp>
          <p:nvSpPr>
            <p:cNvPr id="21" name="テキスト ボックス 20"/>
            <p:cNvSpPr txBox="1"/>
            <p:nvPr/>
          </p:nvSpPr>
          <p:spPr>
            <a:xfrm>
              <a:off x="1141466" y="1461235"/>
              <a:ext cx="5617474" cy="584775"/>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令和２年９月１９日以降の取扱いが催物に適用されるためには、下記の項目を満たすことが必要です。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感染防止対策チェックリスト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flipV="1">
            <a:off x="1070149" y="537587"/>
            <a:ext cx="4692581" cy="1"/>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124955" y="1954899"/>
            <a:ext cx="6608092" cy="768150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20" name="グループ化 19"/>
          <p:cNvGrpSpPr/>
          <p:nvPr/>
        </p:nvGrpSpPr>
        <p:grpSpPr>
          <a:xfrm>
            <a:off x="205683" y="5455351"/>
            <a:ext cx="6466338" cy="2964781"/>
            <a:chOff x="205683" y="2600052"/>
            <a:chExt cx="6466338" cy="2964781"/>
          </a:xfrm>
        </p:grpSpPr>
        <p:sp>
          <p:nvSpPr>
            <p:cNvPr id="165" name="角丸四角形 164"/>
            <p:cNvSpPr/>
            <p:nvPr/>
          </p:nvSpPr>
          <p:spPr>
            <a:xfrm>
              <a:off x="205683" y="2600052"/>
              <a:ext cx="1355488" cy="2941631"/>
            </a:xfrm>
            <a:prstGeom prst="roundRect">
              <a:avLst>
                <a:gd name="adj" fmla="val 10054"/>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催物</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前後の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行動管理</a:t>
              </a:r>
            </a:p>
          </p:txBody>
        </p:sp>
        <p:sp>
          <p:nvSpPr>
            <p:cNvPr id="166" name="角丸四角形 165"/>
            <p:cNvSpPr/>
            <p:nvPr/>
          </p:nvSpPr>
          <p:spPr>
            <a:xfrm>
              <a:off x="1686503" y="2602895"/>
              <a:ext cx="4985518" cy="1114845"/>
            </a:xfrm>
            <a:prstGeom prst="roundRect">
              <a:avLst>
                <a:gd name="adj" fmla="val 92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0" name="正方形/長方形 159"/>
            <p:cNvSpPr/>
            <p:nvPr/>
          </p:nvSpPr>
          <p:spPr>
            <a:xfrm>
              <a:off x="1855334" y="301115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テキスト ボックス 160"/>
            <p:cNvSpPr txBox="1"/>
            <p:nvPr/>
          </p:nvSpPr>
          <p:spPr>
            <a:xfrm>
              <a:off x="2159722" y="2648615"/>
              <a:ext cx="4504004" cy="111825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移動を含むイベント前後の感染防止対策の注意喚起を行う</a:t>
              </a:r>
            </a:p>
            <a:p>
              <a:pPr>
                <a:lnSpc>
                  <a:spcPts val="1600"/>
                </a:lnSpc>
              </a:pPr>
              <a:r>
                <a:rPr kumimoji="1" lang="ja-JP" altLang="en-US" sz="1600" b="1" dirty="0">
                  <a:latin typeface="メイリオ" panose="020B0604030504040204" pitchFamily="50" charset="-128"/>
                  <a:ea typeface="メイリオ" panose="020B0604030504040204" pitchFamily="50" charset="-128"/>
                </a:rPr>
                <a:t>・直行・直帰の呼びかけ</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・感染リスクが高い「５つの場面」の注意喚起</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・業種別ガイドライン遵守店舗の利用呼びかけ</a:t>
              </a:r>
            </a:p>
          </p:txBody>
        </p:sp>
        <p:sp>
          <p:nvSpPr>
            <p:cNvPr id="162" name="角丸四角形 161"/>
            <p:cNvSpPr/>
            <p:nvPr/>
          </p:nvSpPr>
          <p:spPr>
            <a:xfrm>
              <a:off x="1686503" y="3768607"/>
              <a:ext cx="4985518" cy="1773076"/>
            </a:xfrm>
            <a:prstGeom prst="roundRect">
              <a:avLst>
                <a:gd name="adj" fmla="val 77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3" name="正方形/長方形 162"/>
            <p:cNvSpPr/>
            <p:nvPr/>
          </p:nvSpPr>
          <p:spPr>
            <a:xfrm>
              <a:off x="1855334" y="449450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2159722" y="3831025"/>
              <a:ext cx="4504004" cy="1733808"/>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交通機関・飲食店の分散利用の注意喚起を行う</a:t>
              </a:r>
            </a:p>
            <a:p>
              <a:pPr>
                <a:lnSpc>
                  <a:spcPts val="1600"/>
                </a:lnSpc>
              </a:pPr>
              <a:r>
                <a:rPr kumimoji="1" lang="ja-JP" altLang="en-US" sz="1600" b="1" dirty="0">
                  <a:latin typeface="メイリオ" panose="020B0604030504040204" pitchFamily="50" charset="-128"/>
                  <a:ea typeface="メイリオ" panose="020B0604030504040204" pitchFamily="50" charset="-128"/>
                </a:rPr>
                <a:t>・セカンドアクセスの呼びかけ、交通機関との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連携による混雑回避の検討</a:t>
              </a:r>
            </a:p>
            <a:p>
              <a:pPr>
                <a:lnSpc>
                  <a:spcPts val="1600"/>
                </a:lnSpc>
              </a:pPr>
              <a:r>
                <a:rPr kumimoji="1" lang="ja-JP" altLang="en-US" sz="1600" b="1" dirty="0">
                  <a:latin typeface="メイリオ" panose="020B0604030504040204" pitchFamily="50" charset="-128"/>
                  <a:ea typeface="メイリオ" panose="020B0604030504040204" pitchFamily="50" charset="-128"/>
                </a:rPr>
                <a:t>・規模に応じた規制入退場の実施（開演時間の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前倒し、規制退場等）の検討</a:t>
              </a:r>
            </a:p>
            <a:p>
              <a:pPr>
                <a:lnSpc>
                  <a:spcPts val="1600"/>
                </a:lnSpc>
              </a:pPr>
              <a:r>
                <a:rPr kumimoji="1" lang="ja-JP" altLang="en-US" sz="1600" b="1" dirty="0">
                  <a:latin typeface="メイリオ" panose="020B0604030504040204" pitchFamily="50" charset="-128"/>
                  <a:ea typeface="メイリオ" panose="020B0604030504040204" pitchFamily="50" charset="-128"/>
                </a:rPr>
                <a:t>・可能な限り、予約システム、デジタル技術等　</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の活用により分散利用を促進</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等</a:t>
              </a:r>
            </a:p>
          </p:txBody>
        </p:sp>
      </p:grpSp>
      <p:grpSp>
        <p:nvGrpSpPr>
          <p:cNvPr id="4" name="グループ化 3"/>
          <p:cNvGrpSpPr/>
          <p:nvPr/>
        </p:nvGrpSpPr>
        <p:grpSpPr>
          <a:xfrm>
            <a:off x="218316" y="2074485"/>
            <a:ext cx="6466338" cy="3176371"/>
            <a:chOff x="205683" y="2048983"/>
            <a:chExt cx="6466338" cy="3176371"/>
          </a:xfrm>
        </p:grpSpPr>
        <p:grpSp>
          <p:nvGrpSpPr>
            <p:cNvPr id="57" name="グループ化 56"/>
            <p:cNvGrpSpPr/>
            <p:nvPr/>
          </p:nvGrpSpPr>
          <p:grpSpPr>
            <a:xfrm>
              <a:off x="205683" y="2048983"/>
              <a:ext cx="6466338" cy="3176371"/>
              <a:chOff x="205683" y="2104032"/>
              <a:chExt cx="6466338" cy="3176371"/>
            </a:xfrm>
          </p:grpSpPr>
          <p:sp>
            <p:nvSpPr>
              <p:cNvPr id="58" name="角丸四角形 57"/>
              <p:cNvSpPr/>
              <p:nvPr/>
            </p:nvSpPr>
            <p:spPr>
              <a:xfrm>
                <a:off x="205683" y="2104032"/>
                <a:ext cx="1355488" cy="3176371"/>
              </a:xfrm>
              <a:prstGeom prst="roundRect">
                <a:avLst>
                  <a:gd name="adj" fmla="val 9387"/>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演者・選手</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等の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行動管理</a:t>
                </a:r>
              </a:p>
            </p:txBody>
          </p:sp>
          <p:grpSp>
            <p:nvGrpSpPr>
              <p:cNvPr id="60" name="グループ化 59"/>
              <p:cNvGrpSpPr/>
              <p:nvPr/>
            </p:nvGrpSpPr>
            <p:grpSpPr>
              <a:xfrm>
                <a:off x="1686503" y="2685827"/>
                <a:ext cx="4985518" cy="973749"/>
                <a:chOff x="1686503" y="6663614"/>
                <a:chExt cx="4985518" cy="973749"/>
              </a:xfrm>
            </p:grpSpPr>
            <p:sp>
              <p:nvSpPr>
                <p:cNvPr id="65" name="角丸四角形 64"/>
                <p:cNvSpPr/>
                <p:nvPr/>
              </p:nvSpPr>
              <p:spPr>
                <a:xfrm>
                  <a:off x="1686503" y="6663614"/>
                  <a:ext cx="4985518" cy="936000"/>
                </a:xfrm>
                <a:prstGeom prst="roundRect">
                  <a:avLst>
                    <a:gd name="adj" fmla="val 1241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6" name="正方形/長方形 65"/>
                <p:cNvSpPr/>
                <p:nvPr/>
              </p:nvSpPr>
              <p:spPr>
                <a:xfrm>
                  <a:off x="1855334" y="6949675"/>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p:cNvSpPr txBox="1"/>
                <p:nvPr/>
              </p:nvSpPr>
              <p:spPr>
                <a:xfrm>
                  <a:off x="2159722" y="6714033"/>
                  <a:ext cx="4504004" cy="923330"/>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演者・選手等と観客が催物前後・休憩時間等に接触しないよう確実な措置を講じるとともに、</a:t>
                  </a:r>
                </a:p>
                <a:p>
                  <a:pPr>
                    <a:lnSpc>
                      <a:spcPts val="1600"/>
                    </a:lnSpc>
                  </a:pPr>
                  <a:r>
                    <a:rPr kumimoji="1" lang="ja-JP" altLang="en-US" sz="1600" b="1" dirty="0">
                      <a:latin typeface="メイリオ" panose="020B0604030504040204" pitchFamily="50" charset="-128"/>
                      <a:ea typeface="メイリオ" panose="020B0604030504040204" pitchFamily="50" charset="-128"/>
                    </a:rPr>
                    <a:t>接触が防止できないおそれがある催物については開催を見合わせる</a:t>
                  </a:r>
                </a:p>
              </p:txBody>
            </p:sp>
          </p:grpSp>
          <p:grpSp>
            <p:nvGrpSpPr>
              <p:cNvPr id="61" name="グループ化 60"/>
              <p:cNvGrpSpPr/>
              <p:nvPr/>
            </p:nvGrpSpPr>
            <p:grpSpPr>
              <a:xfrm>
                <a:off x="1686503" y="2104032"/>
                <a:ext cx="4985518" cy="540275"/>
                <a:chOff x="1686503" y="6092448"/>
                <a:chExt cx="4985518" cy="540275"/>
              </a:xfrm>
            </p:grpSpPr>
            <p:sp>
              <p:nvSpPr>
                <p:cNvPr id="62" name="角丸四角形 61"/>
                <p:cNvSpPr/>
                <p:nvPr/>
              </p:nvSpPr>
              <p:spPr>
                <a:xfrm>
                  <a:off x="1686503" y="6092448"/>
                  <a:ext cx="4985518" cy="519258"/>
                </a:xfrm>
                <a:prstGeom prst="roundRect">
                  <a:avLst>
                    <a:gd name="adj" fmla="val 2001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3" name="正方形/長方形 62"/>
                <p:cNvSpPr/>
                <p:nvPr/>
              </p:nvSpPr>
              <p:spPr>
                <a:xfrm>
                  <a:off x="1855334" y="6195432"/>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p:cNvSpPr txBox="1"/>
                <p:nvPr/>
              </p:nvSpPr>
              <p:spPr>
                <a:xfrm>
                  <a:off x="2159722" y="6130021"/>
                  <a:ext cx="4504004" cy="502702"/>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a:t>
                  </a:r>
                </a:p>
              </p:txBody>
            </p:sp>
          </p:grpSp>
        </p:grpSp>
        <p:sp>
          <p:nvSpPr>
            <p:cNvPr id="53" name="角丸四角形 52"/>
            <p:cNvSpPr/>
            <p:nvPr/>
          </p:nvSpPr>
          <p:spPr>
            <a:xfrm>
              <a:off x="1686503" y="3634812"/>
              <a:ext cx="4985518" cy="950643"/>
            </a:xfrm>
            <a:prstGeom prst="roundRect">
              <a:avLst>
                <a:gd name="adj" fmla="val 2001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54" name="正方形/長方形 53"/>
            <p:cNvSpPr/>
            <p:nvPr/>
          </p:nvSpPr>
          <p:spPr>
            <a:xfrm>
              <a:off x="1855334" y="3818822"/>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2159722" y="3672386"/>
              <a:ext cx="4504004" cy="913070"/>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練習・休憩時、催物開催前も含め、感染リスクに対処する</a:t>
              </a:r>
            </a:p>
            <a:p>
              <a:pPr>
                <a:lnSpc>
                  <a:spcPts val="1600"/>
                </a:lnSpc>
              </a:pPr>
              <a:r>
                <a:rPr kumimoji="1" lang="ja-JP" altLang="en-US" sz="1600" b="1" dirty="0">
                  <a:latin typeface="メイリオ" panose="020B0604030504040204" pitchFamily="50" charset="-128"/>
                  <a:ea typeface="メイリオ" panose="020B0604030504040204" pitchFamily="50" charset="-128"/>
                </a:rPr>
                <a:t>・演者間の適切な距離確保（２ｍ以上）、換気等の対策実施</a:t>
              </a:r>
            </a:p>
          </p:txBody>
        </p:sp>
      </p:grpSp>
      <p:grpSp>
        <p:nvGrpSpPr>
          <p:cNvPr id="56" name="グループ化 55"/>
          <p:cNvGrpSpPr/>
          <p:nvPr/>
        </p:nvGrpSpPr>
        <p:grpSpPr>
          <a:xfrm>
            <a:off x="205683" y="8599123"/>
            <a:ext cx="6466338" cy="898048"/>
            <a:chOff x="205683" y="4454506"/>
            <a:chExt cx="6466338" cy="898048"/>
          </a:xfrm>
        </p:grpSpPr>
        <p:sp>
          <p:nvSpPr>
            <p:cNvPr id="74" name="角丸四角形 73"/>
            <p:cNvSpPr/>
            <p:nvPr/>
          </p:nvSpPr>
          <p:spPr>
            <a:xfrm>
              <a:off x="205683" y="4456860"/>
              <a:ext cx="1355488" cy="89569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ガイド</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ライン遵守</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75" name="角丸四角形 74"/>
            <p:cNvSpPr/>
            <p:nvPr/>
          </p:nvSpPr>
          <p:spPr>
            <a:xfrm>
              <a:off x="1686503" y="4454506"/>
              <a:ext cx="4985518" cy="898048"/>
            </a:xfrm>
            <a:prstGeom prst="roundRect">
              <a:avLst>
                <a:gd name="adj" fmla="val 1602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76" name="正方形/長方形 75"/>
            <p:cNvSpPr/>
            <p:nvPr/>
          </p:nvSpPr>
          <p:spPr>
            <a:xfrm>
              <a:off x="1855334" y="4735443"/>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p:cNvSpPr txBox="1"/>
            <p:nvPr/>
          </p:nvSpPr>
          <p:spPr>
            <a:xfrm>
              <a:off x="2159722" y="4670199"/>
              <a:ext cx="4504004" cy="502702"/>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主催者及び施設管理者が、業種別ガイドラインに即した感染防止対策を実施する</a:t>
              </a:r>
            </a:p>
          </p:txBody>
        </p:sp>
      </p:grpSp>
      <p:sp>
        <p:nvSpPr>
          <p:cNvPr id="38" name="テキスト ボックス 37"/>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39" name="テキスト ボックス 38"/>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4</a:t>
            </a:r>
          </a:p>
        </p:txBody>
      </p:sp>
      <p:sp>
        <p:nvSpPr>
          <p:cNvPr id="40" name="角丸四角形 39"/>
          <p:cNvSpPr/>
          <p:nvPr/>
        </p:nvSpPr>
        <p:spPr>
          <a:xfrm>
            <a:off x="1699136" y="4672910"/>
            <a:ext cx="4985518" cy="532770"/>
          </a:xfrm>
          <a:prstGeom prst="roundRect">
            <a:avLst>
              <a:gd name="adj" fmla="val 2001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2" name="正方形/長方形 41"/>
          <p:cNvSpPr/>
          <p:nvPr/>
        </p:nvSpPr>
        <p:spPr>
          <a:xfrm>
            <a:off x="1871722" y="4799538"/>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2151508" y="4727048"/>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マイクは使い回さず、使用後は適宜消毒を実施</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管楽器は個人管理を徹底する</a:t>
            </a:r>
          </a:p>
        </p:txBody>
      </p:sp>
      <p:sp>
        <p:nvSpPr>
          <p:cNvPr id="44" name="テキスト ボックス 43">
            <a:extLst>
              <a:ext uri="{FF2B5EF4-FFF2-40B4-BE49-F238E27FC236}">
                <a16:creationId xmlns:a16="http://schemas.microsoft.com/office/drawing/2014/main" id="{41339288-56C8-4BCB-B21B-8334DB59BC56}"/>
              </a:ext>
            </a:extLst>
          </p:cNvPr>
          <p:cNvSpPr txBox="1"/>
          <p:nvPr/>
        </p:nvSpPr>
        <p:spPr>
          <a:xfrm>
            <a:off x="1755270" y="2144160"/>
            <a:ext cx="488127" cy="369332"/>
          </a:xfrm>
          <a:prstGeom prst="rect">
            <a:avLst/>
          </a:prstGeom>
          <a:noFill/>
          <a:ln>
            <a:noFill/>
          </a:ln>
        </p:spPr>
        <p:txBody>
          <a:bodyPr wrap="square" rtlCol="0">
            <a:spAutoFit/>
          </a:bodyPr>
          <a:lstStyle/>
          <a:p>
            <a:r>
              <a:rPr kumimoji="1" lang="ja-JP" altLang="en-US" dirty="0"/>
              <a:t>✔</a:t>
            </a:r>
          </a:p>
        </p:txBody>
      </p:sp>
      <p:sp>
        <p:nvSpPr>
          <p:cNvPr id="45" name="テキスト ボックス 44">
            <a:extLst>
              <a:ext uri="{FF2B5EF4-FFF2-40B4-BE49-F238E27FC236}">
                <a16:creationId xmlns:a16="http://schemas.microsoft.com/office/drawing/2014/main" id="{2D59CD98-9087-45D3-AFDA-CCC517A46C90}"/>
              </a:ext>
            </a:extLst>
          </p:cNvPr>
          <p:cNvSpPr txBox="1"/>
          <p:nvPr/>
        </p:nvSpPr>
        <p:spPr>
          <a:xfrm>
            <a:off x="1767903" y="2885352"/>
            <a:ext cx="488127" cy="369332"/>
          </a:xfrm>
          <a:prstGeom prst="rect">
            <a:avLst/>
          </a:prstGeom>
          <a:noFill/>
          <a:ln>
            <a:noFill/>
          </a:ln>
        </p:spPr>
        <p:txBody>
          <a:bodyPr wrap="square" rtlCol="0">
            <a:spAutoFit/>
          </a:bodyPr>
          <a:lstStyle/>
          <a:p>
            <a:r>
              <a:rPr kumimoji="1" lang="ja-JP" altLang="en-US" dirty="0"/>
              <a:t>✔</a:t>
            </a:r>
          </a:p>
        </p:txBody>
      </p:sp>
      <p:sp>
        <p:nvSpPr>
          <p:cNvPr id="46" name="テキスト ボックス 45">
            <a:extLst>
              <a:ext uri="{FF2B5EF4-FFF2-40B4-BE49-F238E27FC236}">
                <a16:creationId xmlns:a16="http://schemas.microsoft.com/office/drawing/2014/main" id="{C1EC7AEA-FA29-436A-B539-4E1EC6046CAE}"/>
              </a:ext>
            </a:extLst>
          </p:cNvPr>
          <p:cNvSpPr txBox="1"/>
          <p:nvPr/>
        </p:nvSpPr>
        <p:spPr>
          <a:xfrm>
            <a:off x="1754388" y="3795915"/>
            <a:ext cx="488127" cy="369332"/>
          </a:xfrm>
          <a:prstGeom prst="rect">
            <a:avLst/>
          </a:prstGeom>
          <a:noFill/>
          <a:ln>
            <a:noFill/>
          </a:ln>
        </p:spPr>
        <p:txBody>
          <a:bodyPr wrap="square" rtlCol="0">
            <a:spAutoFit/>
          </a:bodyPr>
          <a:lstStyle/>
          <a:p>
            <a:r>
              <a:rPr kumimoji="1" lang="ja-JP" altLang="en-US" dirty="0"/>
              <a:t>✔</a:t>
            </a:r>
          </a:p>
        </p:txBody>
      </p:sp>
      <p:sp>
        <p:nvSpPr>
          <p:cNvPr id="47" name="テキスト ボックス 46">
            <a:extLst>
              <a:ext uri="{FF2B5EF4-FFF2-40B4-BE49-F238E27FC236}">
                <a16:creationId xmlns:a16="http://schemas.microsoft.com/office/drawing/2014/main" id="{8CC89962-62B2-4298-93B3-CEEC65068A77}"/>
              </a:ext>
            </a:extLst>
          </p:cNvPr>
          <p:cNvSpPr txBox="1"/>
          <p:nvPr/>
        </p:nvSpPr>
        <p:spPr>
          <a:xfrm>
            <a:off x="1762167" y="4760775"/>
            <a:ext cx="488127" cy="369332"/>
          </a:xfrm>
          <a:prstGeom prst="rect">
            <a:avLst/>
          </a:prstGeom>
          <a:noFill/>
          <a:ln>
            <a:noFill/>
          </a:ln>
        </p:spPr>
        <p:txBody>
          <a:bodyPr wrap="square" rtlCol="0">
            <a:spAutoFit/>
          </a:bodyPr>
          <a:lstStyle/>
          <a:p>
            <a:r>
              <a:rPr kumimoji="1" lang="ja-JP" altLang="en-US" dirty="0"/>
              <a:t>✔</a:t>
            </a:r>
          </a:p>
        </p:txBody>
      </p:sp>
      <p:sp>
        <p:nvSpPr>
          <p:cNvPr id="48" name="テキスト ボックス 47">
            <a:extLst>
              <a:ext uri="{FF2B5EF4-FFF2-40B4-BE49-F238E27FC236}">
                <a16:creationId xmlns:a16="http://schemas.microsoft.com/office/drawing/2014/main" id="{78860DD3-51C3-4C20-B749-58F9AC502801}"/>
              </a:ext>
            </a:extLst>
          </p:cNvPr>
          <p:cNvSpPr txBox="1"/>
          <p:nvPr/>
        </p:nvSpPr>
        <p:spPr>
          <a:xfrm>
            <a:off x="1804429" y="5826611"/>
            <a:ext cx="488127" cy="369332"/>
          </a:xfrm>
          <a:prstGeom prst="rect">
            <a:avLst/>
          </a:prstGeom>
          <a:noFill/>
          <a:ln>
            <a:noFill/>
          </a:ln>
        </p:spPr>
        <p:txBody>
          <a:bodyPr wrap="square" rtlCol="0">
            <a:spAutoFit/>
          </a:bodyPr>
          <a:lstStyle/>
          <a:p>
            <a:r>
              <a:rPr kumimoji="1" lang="ja-JP" altLang="en-US" dirty="0"/>
              <a:t>✔</a:t>
            </a:r>
          </a:p>
        </p:txBody>
      </p:sp>
      <p:sp>
        <p:nvSpPr>
          <p:cNvPr id="49" name="テキスト ボックス 48">
            <a:extLst>
              <a:ext uri="{FF2B5EF4-FFF2-40B4-BE49-F238E27FC236}">
                <a16:creationId xmlns:a16="http://schemas.microsoft.com/office/drawing/2014/main" id="{5A157359-CF49-4C3E-8789-DB7DA9943F4C}"/>
              </a:ext>
            </a:extLst>
          </p:cNvPr>
          <p:cNvSpPr txBox="1"/>
          <p:nvPr/>
        </p:nvSpPr>
        <p:spPr>
          <a:xfrm>
            <a:off x="1760944" y="7252358"/>
            <a:ext cx="488127" cy="369332"/>
          </a:xfrm>
          <a:prstGeom prst="rect">
            <a:avLst/>
          </a:prstGeom>
          <a:noFill/>
          <a:ln>
            <a:noFill/>
          </a:ln>
        </p:spPr>
        <p:txBody>
          <a:bodyPr wrap="square" rtlCol="0">
            <a:spAutoFit/>
          </a:bodyPr>
          <a:lstStyle/>
          <a:p>
            <a:r>
              <a:rPr kumimoji="1" lang="ja-JP" altLang="en-US" dirty="0"/>
              <a:t>✔</a:t>
            </a:r>
          </a:p>
        </p:txBody>
      </p:sp>
      <p:sp>
        <p:nvSpPr>
          <p:cNvPr id="50" name="テキスト ボックス 49">
            <a:extLst>
              <a:ext uri="{FF2B5EF4-FFF2-40B4-BE49-F238E27FC236}">
                <a16:creationId xmlns:a16="http://schemas.microsoft.com/office/drawing/2014/main" id="{EE61B2E8-0254-4C7B-B719-4E07E37E0F7E}"/>
              </a:ext>
            </a:extLst>
          </p:cNvPr>
          <p:cNvSpPr txBox="1"/>
          <p:nvPr/>
        </p:nvSpPr>
        <p:spPr>
          <a:xfrm>
            <a:off x="1767903" y="8794070"/>
            <a:ext cx="488127" cy="369332"/>
          </a:xfrm>
          <a:prstGeom prst="rect">
            <a:avLst/>
          </a:prstGeom>
          <a:noFill/>
          <a:ln>
            <a:noFill/>
          </a:ln>
        </p:spPr>
        <p:txBody>
          <a:bodyPr wrap="square" rtlCol="0">
            <a:spAutoFit/>
          </a:bodyPr>
          <a:lstStyle/>
          <a:p>
            <a:r>
              <a:rPr kumimoji="1" lang="ja-JP" altLang="en-US" dirty="0"/>
              <a:t>✔</a:t>
            </a:r>
          </a:p>
        </p:txBody>
      </p:sp>
    </p:spTree>
    <p:extLst>
      <p:ext uri="{BB962C8B-B14F-4D97-AF65-F5344CB8AC3E}">
        <p14:creationId xmlns:p14="http://schemas.microsoft.com/office/powerpoint/2010/main" val="1287477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感染防止対策チェックリスト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980501" y="517793"/>
            <a:ext cx="4770304" cy="11017"/>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nvGrpSpPr>
          <p:cNvPr id="44" name="グループ化 43"/>
          <p:cNvGrpSpPr/>
          <p:nvPr/>
        </p:nvGrpSpPr>
        <p:grpSpPr>
          <a:xfrm>
            <a:off x="87886" y="801582"/>
            <a:ext cx="6667438" cy="1508934"/>
            <a:chOff x="91502" y="1251334"/>
            <a:chExt cx="6667438" cy="1508934"/>
          </a:xfrm>
        </p:grpSpPr>
        <p:sp>
          <p:nvSpPr>
            <p:cNvPr id="45" name="ホームベース 44"/>
            <p:cNvSpPr/>
            <p:nvPr/>
          </p:nvSpPr>
          <p:spPr>
            <a:xfrm rot="5400000">
              <a:off x="672808" y="16486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6" name="正方形/長方形 45"/>
            <p:cNvSpPr/>
            <p:nvPr/>
          </p:nvSpPr>
          <p:spPr>
            <a:xfrm>
              <a:off x="124955" y="1254624"/>
              <a:ext cx="6608092" cy="122248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7" name="角丸四角形 46"/>
            <p:cNvSpPr/>
            <p:nvPr/>
          </p:nvSpPr>
          <p:spPr>
            <a:xfrm>
              <a:off x="1130408" y="1308382"/>
              <a:ext cx="5541613" cy="108845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8" name="テキスト ボックス 47"/>
            <p:cNvSpPr txBox="1"/>
            <p:nvPr/>
          </p:nvSpPr>
          <p:spPr>
            <a:xfrm>
              <a:off x="91502" y="1251334"/>
              <a:ext cx="1092355" cy="1369606"/>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６</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チェック</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en-US" altLang="ja-JP" sz="1600" b="1" dirty="0">
                  <a:solidFill>
                    <a:schemeClr val="bg1"/>
                  </a:solidFill>
                  <a:latin typeface="メイリオ" panose="020B0604030504040204" pitchFamily="50" charset="-128"/>
                  <a:ea typeface="メイリオ" panose="020B0604030504040204" pitchFamily="50" charset="-128"/>
                </a:rPr>
                <a:t> </a:t>
              </a:r>
              <a:r>
                <a:rPr kumimoji="1" lang="ja-JP" altLang="en-US" sz="1600" b="1" dirty="0">
                  <a:solidFill>
                    <a:schemeClr val="bg1"/>
                  </a:solidFill>
                  <a:latin typeface="メイリオ" panose="020B0604030504040204" pitchFamily="50" charset="-128"/>
                  <a:ea typeface="メイリオ" panose="020B0604030504040204" pitchFamily="50" charset="-128"/>
                </a:rPr>
                <a:t>項目を</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満</a:t>
              </a:r>
              <a:r>
                <a:rPr kumimoji="1" lang="ja-JP" altLang="en-US" sz="1600" b="1" dirty="0" err="1">
                  <a:solidFill>
                    <a:schemeClr val="bg1"/>
                  </a:solidFill>
                  <a:latin typeface="メイリオ" panose="020B0604030504040204" pitchFamily="50" charset="-128"/>
                  <a:ea typeface="メイリオ" panose="020B0604030504040204" pitchFamily="50" charset="-128"/>
                </a:rPr>
                <a:t>たさな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en-US" altLang="ja-JP" sz="1600" b="1" dirty="0">
                  <a:solidFill>
                    <a:schemeClr val="bg1"/>
                  </a:solidFill>
                  <a:latin typeface="メイリオ" panose="020B0604030504040204" pitchFamily="50" charset="-128"/>
                  <a:ea typeface="メイリオ" panose="020B0604030504040204" pitchFamily="50" charset="-128"/>
                </a:rPr>
                <a:t> </a:t>
              </a:r>
              <a:r>
                <a:rPr kumimoji="1" lang="ja-JP" altLang="en-US" sz="1600" b="1" dirty="0">
                  <a:solidFill>
                    <a:schemeClr val="bg1"/>
                  </a:solidFill>
                  <a:latin typeface="メイリオ" panose="020B0604030504040204" pitchFamily="50" charset="-128"/>
                  <a:ea typeface="メイリオ" panose="020B0604030504040204" pitchFamily="50" charset="-128"/>
                </a:rPr>
                <a:t>い場合</a:t>
              </a:r>
            </a:p>
          </p:txBody>
        </p:sp>
        <p:sp>
          <p:nvSpPr>
            <p:cNvPr id="49" name="テキスト ボックス 48"/>
            <p:cNvSpPr txBox="1"/>
            <p:nvPr/>
          </p:nvSpPr>
          <p:spPr>
            <a:xfrm>
              <a:off x="1141466" y="1345488"/>
              <a:ext cx="5617474" cy="1077218"/>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STEP</a:t>
              </a:r>
              <a:r>
                <a:rPr kumimoji="1" lang="ja-JP" altLang="en-US" sz="1600" b="1" dirty="0">
                  <a:latin typeface="メイリオ" panose="020B0604030504040204" pitchFamily="50" charset="-128"/>
                  <a:ea typeface="メイリオ" panose="020B0604030504040204" pitchFamily="50" charset="-128"/>
                </a:rPr>
                <a:t>２～５の各チェック項目を満たさない場合には、</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下記に、当該項目を満たさなくても感染防止対策上、</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問題がないと考えられる事由をご記入ください。</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例）屋外のため、換気は不要と考える</a:t>
              </a:r>
              <a:endParaRPr kumimoji="1" lang="en-US" altLang="ja-JP" sz="1600" b="1" dirty="0">
                <a:latin typeface="メイリオ" panose="020B0604030504040204" pitchFamily="50" charset="-128"/>
                <a:ea typeface="メイリオ" panose="020B0604030504040204" pitchFamily="50" charset="-128"/>
              </a:endParaRPr>
            </a:p>
          </p:txBody>
        </p:sp>
      </p:grpSp>
      <p:sp>
        <p:nvSpPr>
          <p:cNvPr id="50" name="正方形/長方形 49"/>
          <p:cNvSpPr/>
          <p:nvPr/>
        </p:nvSpPr>
        <p:spPr>
          <a:xfrm>
            <a:off x="121339" y="2310039"/>
            <a:ext cx="6608092" cy="759596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106" name="グループ化 105"/>
          <p:cNvGrpSpPr/>
          <p:nvPr/>
        </p:nvGrpSpPr>
        <p:grpSpPr>
          <a:xfrm>
            <a:off x="205305" y="2504888"/>
            <a:ext cx="6422349" cy="7196673"/>
            <a:chOff x="205683" y="2098144"/>
            <a:chExt cx="6422349" cy="928727"/>
          </a:xfrm>
        </p:grpSpPr>
        <p:sp>
          <p:nvSpPr>
            <p:cNvPr id="110" name="角丸四角形 109"/>
            <p:cNvSpPr/>
            <p:nvPr/>
          </p:nvSpPr>
          <p:spPr>
            <a:xfrm>
              <a:off x="205683" y="2098144"/>
              <a:ext cx="1355488" cy="928727"/>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チェック</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項目を</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満たさない</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場合でも、</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感染防止</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対策上、</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問題がない</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と考える</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事由</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2" name="角丸四角形 111"/>
            <p:cNvSpPr/>
            <p:nvPr/>
          </p:nvSpPr>
          <p:spPr>
            <a:xfrm>
              <a:off x="1642514" y="2100991"/>
              <a:ext cx="4985518" cy="925880"/>
            </a:xfrm>
            <a:prstGeom prst="roundRect">
              <a:avLst>
                <a:gd name="adj" fmla="val 326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27" name="テキスト ボックス 26"/>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8</a:t>
            </a:r>
          </a:p>
        </p:txBody>
      </p:sp>
    </p:spTree>
    <p:extLst>
      <p:ext uri="{BB962C8B-B14F-4D97-AF65-F5344CB8AC3E}">
        <p14:creationId xmlns:p14="http://schemas.microsoft.com/office/powerpoint/2010/main" val="261126266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1574</TotalTime>
  <Words>1294</Words>
  <Application>Microsoft Office PowerPoint</Application>
  <PresentationFormat>A4 210 x 297 mm</PresentationFormat>
  <Paragraphs>218</Paragraphs>
  <Slides>5</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石井 正</dc:creator>
  <cp:lastModifiedBy>長尾 美和</cp:lastModifiedBy>
  <cp:revision>449</cp:revision>
  <cp:lastPrinted>2021-06-30T05:33:50Z</cp:lastPrinted>
  <dcterms:created xsi:type="dcterms:W3CDTF">2021-06-21T06:44:25Z</dcterms:created>
  <dcterms:modified xsi:type="dcterms:W3CDTF">2021-09-05T06:33:55Z</dcterms:modified>
</cp:coreProperties>
</file>